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-102" y="-24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879C8-C1D0-4374-B07D-4C66B336082D}" type="datetimeFigureOut">
              <a:rPr lang="en-US" smtClean="0"/>
              <a:t>7/31/2009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7504F-41B1-460B-AE23-D05F574C7A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879C8-C1D0-4374-B07D-4C66B336082D}" type="datetimeFigureOut">
              <a:rPr lang="en-US" smtClean="0"/>
              <a:t>7/31/2009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7504F-41B1-460B-AE23-D05F574C7A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879C8-C1D0-4374-B07D-4C66B336082D}" type="datetimeFigureOut">
              <a:rPr lang="en-US" smtClean="0"/>
              <a:t>7/31/2009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7504F-41B1-460B-AE23-D05F574C7A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879C8-C1D0-4374-B07D-4C66B336082D}" type="datetimeFigureOut">
              <a:rPr lang="en-US" smtClean="0"/>
              <a:t>7/31/2009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7504F-41B1-460B-AE23-D05F574C7A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879C8-C1D0-4374-B07D-4C66B336082D}" type="datetimeFigureOut">
              <a:rPr lang="en-US" smtClean="0"/>
              <a:t>7/31/2009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7504F-41B1-460B-AE23-D05F574C7A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879C8-C1D0-4374-B07D-4C66B336082D}" type="datetimeFigureOut">
              <a:rPr lang="en-US" smtClean="0"/>
              <a:t>7/31/2009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7504F-41B1-460B-AE23-D05F574C7A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879C8-C1D0-4374-B07D-4C66B336082D}" type="datetimeFigureOut">
              <a:rPr lang="en-US" smtClean="0"/>
              <a:t>7/31/2009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7504F-41B1-460B-AE23-D05F574C7A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879C8-C1D0-4374-B07D-4C66B336082D}" type="datetimeFigureOut">
              <a:rPr lang="en-US" smtClean="0"/>
              <a:t>7/31/2009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7504F-41B1-460B-AE23-D05F574C7A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879C8-C1D0-4374-B07D-4C66B336082D}" type="datetimeFigureOut">
              <a:rPr lang="en-US" smtClean="0"/>
              <a:t>7/31/2009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7504F-41B1-460B-AE23-D05F574C7A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879C8-C1D0-4374-B07D-4C66B336082D}" type="datetimeFigureOut">
              <a:rPr lang="en-US" smtClean="0"/>
              <a:t>7/31/2009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7504F-41B1-460B-AE23-D05F574C7A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879C8-C1D0-4374-B07D-4C66B336082D}" type="datetimeFigureOut">
              <a:rPr lang="en-US" smtClean="0"/>
              <a:t>7/31/2009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7504F-41B1-460B-AE23-D05F574C7A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4879C8-C1D0-4374-B07D-4C66B336082D}" type="datetimeFigureOut">
              <a:rPr lang="en-US" smtClean="0"/>
              <a:t>7/31/2009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17504F-41B1-460B-AE23-D05F574C7A1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ChangeArrowheads="1"/>
          </p:cNvSpPr>
          <p:nvPr/>
        </p:nvSpPr>
        <p:spPr bwMode="auto">
          <a:xfrm>
            <a:off x="1966913" y="244475"/>
            <a:ext cx="48418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457200" indent="-457200" algn="ctr"/>
            <a:r>
              <a:rPr lang="en-US" sz="4400">
                <a:solidFill>
                  <a:srgbClr val="FF0000"/>
                </a:solidFill>
                <a:latin typeface="Arial Black" pitchFamily="34" charset="0"/>
              </a:rPr>
              <a:t>Comparison ?’s</a:t>
            </a:r>
          </a:p>
        </p:txBody>
      </p:sp>
      <p:sp>
        <p:nvSpPr>
          <p:cNvPr id="92163" name="Rectangle 3"/>
          <p:cNvSpPr>
            <a:spLocks noChangeArrowheads="1"/>
          </p:cNvSpPr>
          <p:nvPr/>
        </p:nvSpPr>
        <p:spPr bwMode="auto">
          <a:xfrm>
            <a:off x="152400" y="1371600"/>
            <a:ext cx="8839200" cy="3205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latin typeface="Arial Unicode MS" pitchFamily="34" charset="-128"/>
              </a:rPr>
              <a:t>A.</a:t>
            </a:r>
            <a:r>
              <a:rPr lang="en-US" sz="2800" b="1">
                <a:latin typeface="Verdana" pitchFamily="34" charset="0"/>
              </a:rPr>
              <a:t> 	</a:t>
            </a:r>
            <a:r>
              <a:rPr lang="en-US" sz="2800" b="1">
                <a:latin typeface="Arial Unicode MS" pitchFamily="34" charset="-128"/>
              </a:rPr>
              <a:t>How many of the following organisms are 	Deuterostomes?</a:t>
            </a:r>
          </a:p>
          <a:p>
            <a:pPr>
              <a:spcBef>
                <a:spcPct val="50000"/>
              </a:spcBef>
            </a:pPr>
            <a:r>
              <a:rPr lang="en-US" sz="2800" b="1">
                <a:latin typeface="Arial Unicode MS" pitchFamily="34" charset="-128"/>
              </a:rPr>
              <a:t>B. 	Give the Letter(s) of all organism(s) with 	incomplete digestive systems.</a:t>
            </a:r>
          </a:p>
          <a:p>
            <a:pPr>
              <a:spcBef>
                <a:spcPct val="50000"/>
              </a:spcBef>
            </a:pPr>
            <a:r>
              <a:rPr lang="en-US" sz="2800" b="1">
                <a:latin typeface="Arial Unicode MS" pitchFamily="34" charset="-128"/>
              </a:rPr>
              <a:t>C. 	How many </a:t>
            </a:r>
            <a:r>
              <a:rPr lang="en-US" sz="2800" b="1" u="sng">
                <a:latin typeface="Arial Unicode MS" pitchFamily="34" charset="-128"/>
              </a:rPr>
              <a:t>phyla/classes</a:t>
            </a:r>
            <a:r>
              <a:rPr lang="en-US" sz="2800" b="1">
                <a:latin typeface="Arial Unicode MS" pitchFamily="34" charset="-128"/>
              </a:rPr>
              <a:t> are represented here?  		</a:t>
            </a:r>
            <a:r>
              <a:rPr lang="en-US" sz="3600">
                <a:solidFill>
                  <a:schemeClr val="accent2"/>
                </a:solidFill>
                <a:latin typeface="Arial Black" pitchFamily="34" charset="0"/>
              </a:rPr>
              <a:t>Read Q’s carefully</a:t>
            </a:r>
          </a:p>
        </p:txBody>
      </p:sp>
      <p:sp>
        <p:nvSpPr>
          <p:cNvPr id="92164" name="Rectangle 4"/>
          <p:cNvSpPr>
            <a:spLocks noChangeArrowheads="1"/>
          </p:cNvSpPr>
          <p:nvPr/>
        </p:nvSpPr>
        <p:spPr bwMode="auto">
          <a:xfrm>
            <a:off x="1676400" y="4800600"/>
            <a:ext cx="5638800" cy="1160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  <a:latin typeface="Verdana" pitchFamily="34" charset="0"/>
              </a:rPr>
              <a:t>Compare traits and group </a:t>
            </a:r>
          </a:p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  <a:latin typeface="Verdana" pitchFamily="34" charset="0"/>
              </a:rPr>
              <a:t>Phyla when studying!!!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ChangeArrowheads="1"/>
          </p:cNvSpPr>
          <p:nvPr/>
        </p:nvSpPr>
        <p:spPr bwMode="auto">
          <a:xfrm>
            <a:off x="990600" y="1371600"/>
            <a:ext cx="7188200" cy="520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b="1">
                <a:solidFill>
                  <a:schemeClr val="accent2"/>
                </a:solidFill>
                <a:latin typeface="Verdana" pitchFamily="34" charset="0"/>
              </a:rPr>
              <a:t>Acoelomates</a:t>
            </a:r>
            <a:r>
              <a:rPr lang="en-US" sz="3600">
                <a:solidFill>
                  <a:srgbClr val="FFFF00"/>
                </a:solidFill>
                <a:latin typeface="Verdana" pitchFamily="34" charset="0"/>
              </a:rPr>
              <a:t> </a:t>
            </a:r>
            <a:r>
              <a:rPr lang="en-US" sz="3600">
                <a:solidFill>
                  <a:schemeClr val="bg1"/>
                </a:solidFill>
                <a:latin typeface="Verdana" pitchFamily="34" charset="0"/>
              </a:rPr>
              <a:t>		    </a:t>
            </a:r>
            <a:r>
              <a:rPr lang="en-US" sz="3600">
                <a:solidFill>
                  <a:srgbClr val="FF0000"/>
                </a:solidFill>
                <a:latin typeface="Verdana" pitchFamily="34" charset="0"/>
              </a:rPr>
              <a:t>2 phyla</a:t>
            </a:r>
          </a:p>
          <a:p>
            <a:r>
              <a:rPr lang="en-US" sz="2800">
                <a:solidFill>
                  <a:schemeClr val="bg1"/>
                </a:solidFill>
                <a:latin typeface="Verdana" pitchFamily="34" charset="0"/>
              </a:rPr>
              <a:t>	 </a:t>
            </a:r>
            <a:r>
              <a:rPr lang="en-US" sz="2000">
                <a:latin typeface="Verdana" pitchFamily="34" charset="0"/>
              </a:rPr>
              <a:t>Phylum</a:t>
            </a:r>
            <a:r>
              <a:rPr lang="en-US" sz="2000" b="1">
                <a:latin typeface="Verdana" pitchFamily="34" charset="0"/>
              </a:rPr>
              <a:t> Platyhelminthes</a:t>
            </a:r>
          </a:p>
          <a:p>
            <a:r>
              <a:rPr lang="en-US" sz="2000" b="1">
                <a:latin typeface="Verdana" pitchFamily="34" charset="0"/>
              </a:rPr>
              <a:t>	 </a:t>
            </a:r>
            <a:r>
              <a:rPr lang="en-US" sz="2000">
                <a:latin typeface="Verdana" pitchFamily="34" charset="0"/>
              </a:rPr>
              <a:t>Phylum</a:t>
            </a:r>
            <a:r>
              <a:rPr lang="en-US" sz="2000" b="1">
                <a:latin typeface="Verdana" pitchFamily="34" charset="0"/>
              </a:rPr>
              <a:t> Nemertina</a:t>
            </a:r>
          </a:p>
          <a:p>
            <a:r>
              <a:rPr lang="en-US" sz="3600" b="1">
                <a:solidFill>
                  <a:schemeClr val="accent2"/>
                </a:solidFill>
                <a:latin typeface="Verdana" pitchFamily="34" charset="0"/>
              </a:rPr>
              <a:t>Pseudocoelomates</a:t>
            </a:r>
            <a:r>
              <a:rPr lang="en-US" sz="3600">
                <a:solidFill>
                  <a:srgbClr val="FFFF00"/>
                </a:solidFill>
                <a:latin typeface="Verdana" pitchFamily="34" charset="0"/>
              </a:rPr>
              <a:t>   </a:t>
            </a:r>
            <a:r>
              <a:rPr lang="en-US" sz="3600">
                <a:solidFill>
                  <a:srgbClr val="FF0000"/>
                </a:solidFill>
                <a:latin typeface="Verdana" pitchFamily="34" charset="0"/>
              </a:rPr>
              <a:t>2 phyla</a:t>
            </a:r>
          </a:p>
          <a:p>
            <a:r>
              <a:rPr lang="en-US" sz="2800" b="1">
                <a:solidFill>
                  <a:schemeClr val="bg1"/>
                </a:solidFill>
                <a:latin typeface="Verdana" pitchFamily="34" charset="0"/>
              </a:rPr>
              <a:t>	 </a:t>
            </a:r>
            <a:r>
              <a:rPr lang="en-US" sz="2000">
                <a:latin typeface="Verdana" pitchFamily="34" charset="0"/>
              </a:rPr>
              <a:t>Phylum</a:t>
            </a:r>
            <a:r>
              <a:rPr lang="en-US" sz="2000" b="1">
                <a:latin typeface="Verdana" pitchFamily="34" charset="0"/>
              </a:rPr>
              <a:t> Nematoda</a:t>
            </a:r>
          </a:p>
          <a:p>
            <a:r>
              <a:rPr lang="en-US" sz="2000" b="1">
                <a:latin typeface="Verdana" pitchFamily="34" charset="0"/>
              </a:rPr>
              <a:t>	 </a:t>
            </a:r>
            <a:r>
              <a:rPr lang="en-US" sz="2000">
                <a:latin typeface="Verdana" pitchFamily="34" charset="0"/>
              </a:rPr>
              <a:t>Phylum</a:t>
            </a:r>
            <a:r>
              <a:rPr lang="en-US" sz="2000" b="1">
                <a:latin typeface="Verdana" pitchFamily="34" charset="0"/>
              </a:rPr>
              <a:t> Rotifera</a:t>
            </a:r>
          </a:p>
          <a:p>
            <a:r>
              <a:rPr lang="en-US" sz="3600" b="1">
                <a:solidFill>
                  <a:schemeClr val="accent2"/>
                </a:solidFill>
                <a:latin typeface="Verdana" pitchFamily="34" charset="0"/>
              </a:rPr>
              <a:t>(Eu)Coelomates</a:t>
            </a:r>
            <a:r>
              <a:rPr lang="en-US" sz="3600">
                <a:solidFill>
                  <a:schemeClr val="bg1"/>
                </a:solidFill>
                <a:latin typeface="Verdana" pitchFamily="34" charset="0"/>
              </a:rPr>
              <a:t> 	    </a:t>
            </a:r>
            <a:r>
              <a:rPr lang="en-US" sz="3600">
                <a:solidFill>
                  <a:srgbClr val="FF0000"/>
                </a:solidFill>
                <a:latin typeface="Verdana" pitchFamily="34" charset="0"/>
              </a:rPr>
              <a:t>6 phlya</a:t>
            </a:r>
          </a:p>
          <a:p>
            <a:r>
              <a:rPr lang="en-US" sz="2800" b="1">
                <a:solidFill>
                  <a:schemeClr val="bg1"/>
                </a:solidFill>
                <a:latin typeface="Verdana" pitchFamily="34" charset="0"/>
              </a:rPr>
              <a:t>	 </a:t>
            </a:r>
            <a:r>
              <a:rPr lang="en-US" sz="2000">
                <a:latin typeface="Verdana" pitchFamily="34" charset="0"/>
              </a:rPr>
              <a:t>Phylum</a:t>
            </a:r>
            <a:r>
              <a:rPr lang="en-US" sz="2000" b="1">
                <a:latin typeface="Verdana" pitchFamily="34" charset="0"/>
              </a:rPr>
              <a:t> Ectoprocta </a:t>
            </a:r>
          </a:p>
          <a:p>
            <a:r>
              <a:rPr lang="en-US" sz="2000" b="1">
                <a:latin typeface="Verdana" pitchFamily="34" charset="0"/>
              </a:rPr>
              <a:t>	 </a:t>
            </a:r>
            <a:r>
              <a:rPr lang="en-US" sz="2000">
                <a:latin typeface="Verdana" pitchFamily="34" charset="0"/>
              </a:rPr>
              <a:t>Phylum</a:t>
            </a:r>
            <a:r>
              <a:rPr lang="en-US" sz="2000" b="1">
                <a:latin typeface="Verdana" pitchFamily="34" charset="0"/>
              </a:rPr>
              <a:t> Annelida</a:t>
            </a:r>
          </a:p>
          <a:p>
            <a:r>
              <a:rPr lang="en-US" sz="2000" b="1">
                <a:latin typeface="Verdana" pitchFamily="34" charset="0"/>
              </a:rPr>
              <a:t>	 </a:t>
            </a:r>
            <a:r>
              <a:rPr lang="en-US" sz="2000">
                <a:latin typeface="Verdana" pitchFamily="34" charset="0"/>
              </a:rPr>
              <a:t>Phylum</a:t>
            </a:r>
            <a:r>
              <a:rPr lang="en-US" sz="2000" b="1">
                <a:latin typeface="Verdana" pitchFamily="34" charset="0"/>
              </a:rPr>
              <a:t> Arthropoda</a:t>
            </a:r>
          </a:p>
          <a:p>
            <a:r>
              <a:rPr lang="en-US" sz="2000" b="1">
                <a:latin typeface="Verdana" pitchFamily="34" charset="0"/>
              </a:rPr>
              <a:t>	 </a:t>
            </a:r>
            <a:r>
              <a:rPr lang="en-US" sz="2000">
                <a:latin typeface="Verdana" pitchFamily="34" charset="0"/>
              </a:rPr>
              <a:t>Phylum</a:t>
            </a:r>
            <a:r>
              <a:rPr lang="en-US" sz="2000" b="1">
                <a:latin typeface="Verdana" pitchFamily="34" charset="0"/>
              </a:rPr>
              <a:t> Mollusca</a:t>
            </a:r>
          </a:p>
          <a:p>
            <a:r>
              <a:rPr lang="en-US" sz="2000" b="1">
                <a:latin typeface="Verdana" pitchFamily="34" charset="0"/>
              </a:rPr>
              <a:t>	 </a:t>
            </a:r>
            <a:r>
              <a:rPr lang="en-US" sz="2000">
                <a:latin typeface="Verdana" pitchFamily="34" charset="0"/>
              </a:rPr>
              <a:t>Phylum</a:t>
            </a:r>
            <a:r>
              <a:rPr lang="en-US" sz="2000" b="1">
                <a:latin typeface="Verdana" pitchFamily="34" charset="0"/>
              </a:rPr>
              <a:t> Echinodermata</a:t>
            </a:r>
          </a:p>
          <a:p>
            <a:r>
              <a:rPr lang="en-US" sz="2000" b="1">
                <a:latin typeface="Verdana" pitchFamily="34" charset="0"/>
              </a:rPr>
              <a:t>	 </a:t>
            </a:r>
            <a:r>
              <a:rPr lang="en-US" sz="2000">
                <a:latin typeface="Verdana" pitchFamily="34" charset="0"/>
              </a:rPr>
              <a:t>Phylum</a:t>
            </a:r>
            <a:r>
              <a:rPr lang="en-US" sz="2000" b="1">
                <a:latin typeface="Verdana" pitchFamily="34" charset="0"/>
              </a:rPr>
              <a:t> Chordata</a:t>
            </a:r>
          </a:p>
        </p:txBody>
      </p:sp>
      <p:sp>
        <p:nvSpPr>
          <p:cNvPr id="101379" name="Text Box 3"/>
          <p:cNvSpPr txBox="1">
            <a:spLocks noChangeArrowheads="1"/>
          </p:cNvSpPr>
          <p:nvPr/>
        </p:nvSpPr>
        <p:spPr bwMode="auto">
          <a:xfrm>
            <a:off x="2362200" y="381000"/>
            <a:ext cx="4267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>
                <a:solidFill>
                  <a:srgbClr val="FF0000"/>
                </a:solidFill>
                <a:latin typeface="Arial Black" pitchFamily="34" charset="0"/>
              </a:rPr>
              <a:t>Body Cavity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ChangeArrowheads="1"/>
          </p:cNvSpPr>
          <p:nvPr/>
        </p:nvSpPr>
        <p:spPr bwMode="auto">
          <a:xfrm>
            <a:off x="533400" y="1524000"/>
            <a:ext cx="8382000" cy="5078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>
                <a:solidFill>
                  <a:schemeClr val="accent2"/>
                </a:solidFill>
                <a:latin typeface="Arial Black" pitchFamily="34" charset="0"/>
              </a:rPr>
              <a:t>Schizocoelous  </a:t>
            </a:r>
            <a:r>
              <a:rPr lang="en-US" sz="3600">
                <a:solidFill>
                  <a:srgbClr val="008000"/>
                </a:solidFill>
                <a:latin typeface="Arial Black" pitchFamily="34" charset="0"/>
              </a:rPr>
              <a:t>(EAMA)</a:t>
            </a:r>
          </a:p>
          <a:p>
            <a:r>
              <a:rPr lang="en-US" sz="2400" b="1">
                <a:solidFill>
                  <a:schemeClr val="bg1"/>
                </a:solidFill>
                <a:latin typeface="Verdana" pitchFamily="34" charset="0"/>
              </a:rPr>
              <a:t>				</a:t>
            </a:r>
            <a:r>
              <a:rPr lang="en-US" sz="2400">
                <a:latin typeface="Verdana" pitchFamily="34" charset="0"/>
              </a:rPr>
              <a:t>Phylum</a:t>
            </a:r>
            <a:r>
              <a:rPr lang="en-US" sz="3600">
                <a:latin typeface="Verdana" pitchFamily="34" charset="0"/>
              </a:rPr>
              <a:t> </a:t>
            </a:r>
            <a:r>
              <a:rPr lang="en-US" sz="3600" b="1">
                <a:solidFill>
                  <a:srgbClr val="008000"/>
                </a:solidFill>
                <a:latin typeface="Verdana" pitchFamily="34" charset="0"/>
              </a:rPr>
              <a:t>E</a:t>
            </a:r>
            <a:r>
              <a:rPr lang="en-US" sz="3600" b="1">
                <a:latin typeface="Verdana" pitchFamily="34" charset="0"/>
              </a:rPr>
              <a:t>ctoprocta</a:t>
            </a:r>
            <a:r>
              <a:rPr lang="en-US" sz="2400" b="1">
                <a:solidFill>
                  <a:schemeClr val="bg1"/>
                </a:solidFill>
                <a:latin typeface="Verdana" pitchFamily="34" charset="0"/>
              </a:rPr>
              <a:t> 				</a:t>
            </a:r>
            <a:r>
              <a:rPr lang="en-US" sz="2400">
                <a:latin typeface="Verdana" pitchFamily="34" charset="0"/>
              </a:rPr>
              <a:t>Phylum</a:t>
            </a:r>
            <a:r>
              <a:rPr lang="en-US" sz="3600">
                <a:latin typeface="Verdana" pitchFamily="34" charset="0"/>
              </a:rPr>
              <a:t> </a:t>
            </a:r>
            <a:r>
              <a:rPr lang="en-US" sz="3600" b="1">
                <a:solidFill>
                  <a:srgbClr val="008000"/>
                </a:solidFill>
                <a:latin typeface="Verdana" pitchFamily="34" charset="0"/>
              </a:rPr>
              <a:t>A</a:t>
            </a:r>
            <a:r>
              <a:rPr lang="en-US" sz="3600" b="1">
                <a:latin typeface="Verdana" pitchFamily="34" charset="0"/>
              </a:rPr>
              <a:t>nnelida</a:t>
            </a:r>
          </a:p>
          <a:p>
            <a:r>
              <a:rPr lang="en-US" sz="3600">
                <a:latin typeface="Verdana" pitchFamily="34" charset="0"/>
              </a:rPr>
              <a:t>				</a:t>
            </a:r>
            <a:r>
              <a:rPr lang="en-US" sz="2400">
                <a:latin typeface="Verdana" pitchFamily="34" charset="0"/>
              </a:rPr>
              <a:t>Phylum</a:t>
            </a:r>
            <a:r>
              <a:rPr lang="en-US" sz="1600">
                <a:latin typeface="Verdana" pitchFamily="34" charset="0"/>
              </a:rPr>
              <a:t> </a:t>
            </a:r>
            <a:r>
              <a:rPr lang="en-US" sz="2400">
                <a:latin typeface="Verdana" pitchFamily="34" charset="0"/>
              </a:rPr>
              <a:t> </a:t>
            </a:r>
            <a:r>
              <a:rPr lang="en-US" sz="3600" b="1">
                <a:solidFill>
                  <a:srgbClr val="008000"/>
                </a:solidFill>
                <a:latin typeface="Verdana" pitchFamily="34" charset="0"/>
              </a:rPr>
              <a:t>M</a:t>
            </a:r>
            <a:r>
              <a:rPr lang="en-US" sz="3600" b="1">
                <a:latin typeface="Verdana" pitchFamily="34" charset="0"/>
              </a:rPr>
              <a:t>ollusca </a:t>
            </a:r>
            <a:r>
              <a:rPr lang="en-US" sz="2400" b="1">
                <a:latin typeface="Verdana" pitchFamily="34" charset="0"/>
              </a:rPr>
              <a:t>				</a:t>
            </a:r>
            <a:r>
              <a:rPr lang="en-US" sz="2400">
                <a:latin typeface="Verdana" pitchFamily="34" charset="0"/>
              </a:rPr>
              <a:t>Phylum</a:t>
            </a:r>
            <a:r>
              <a:rPr lang="en-US" sz="3600">
                <a:latin typeface="Verdana" pitchFamily="34" charset="0"/>
              </a:rPr>
              <a:t> </a:t>
            </a:r>
            <a:r>
              <a:rPr lang="en-US" sz="3600" b="1">
                <a:solidFill>
                  <a:srgbClr val="008000"/>
                </a:solidFill>
                <a:latin typeface="Verdana" pitchFamily="34" charset="0"/>
              </a:rPr>
              <a:t>A</a:t>
            </a:r>
            <a:r>
              <a:rPr lang="en-US" sz="3600" b="1">
                <a:latin typeface="Verdana" pitchFamily="34" charset="0"/>
              </a:rPr>
              <a:t>rthropoda</a:t>
            </a:r>
          </a:p>
          <a:p>
            <a:r>
              <a:rPr lang="en-US">
                <a:latin typeface="Verdana" pitchFamily="34" charset="0"/>
              </a:rPr>
              <a:t>				</a:t>
            </a:r>
            <a:endParaRPr lang="en-US" sz="3600">
              <a:latin typeface="Verdana" pitchFamily="34" charset="0"/>
            </a:endParaRPr>
          </a:p>
          <a:p>
            <a:r>
              <a:rPr lang="en-US" sz="3600">
                <a:solidFill>
                  <a:schemeClr val="accent2"/>
                </a:solidFill>
                <a:latin typeface="Arial Black" pitchFamily="34" charset="0"/>
              </a:rPr>
              <a:t>Enterocoelous</a:t>
            </a:r>
          </a:p>
          <a:p>
            <a:r>
              <a:rPr lang="en-US" sz="2400" b="1">
                <a:solidFill>
                  <a:schemeClr val="bg1"/>
                </a:solidFill>
                <a:latin typeface="Verdana" pitchFamily="34" charset="0"/>
              </a:rPr>
              <a:t>			  </a:t>
            </a:r>
            <a:r>
              <a:rPr lang="en-US" sz="2400">
                <a:latin typeface="Verdana" pitchFamily="34" charset="0"/>
              </a:rPr>
              <a:t>Phylum</a:t>
            </a:r>
            <a:r>
              <a:rPr lang="en-US" sz="3600">
                <a:latin typeface="Verdana" pitchFamily="34" charset="0"/>
              </a:rPr>
              <a:t> </a:t>
            </a:r>
            <a:r>
              <a:rPr lang="en-US" sz="3600" b="1">
                <a:solidFill>
                  <a:srgbClr val="008000"/>
                </a:solidFill>
                <a:latin typeface="Verdana" pitchFamily="34" charset="0"/>
              </a:rPr>
              <a:t>E</a:t>
            </a:r>
            <a:r>
              <a:rPr lang="en-US" sz="3600" b="1">
                <a:latin typeface="Verdana" pitchFamily="34" charset="0"/>
              </a:rPr>
              <a:t>chinodermata</a:t>
            </a:r>
          </a:p>
          <a:p>
            <a:r>
              <a:rPr lang="en-US" sz="2400" b="1">
                <a:latin typeface="Verdana" pitchFamily="34" charset="0"/>
              </a:rPr>
              <a:t>			  </a:t>
            </a:r>
            <a:r>
              <a:rPr lang="en-US" sz="2400">
                <a:latin typeface="Verdana" pitchFamily="34" charset="0"/>
              </a:rPr>
              <a:t>Phylum</a:t>
            </a:r>
            <a:r>
              <a:rPr lang="en-US" sz="3600">
                <a:latin typeface="Verdana" pitchFamily="34" charset="0"/>
              </a:rPr>
              <a:t> </a:t>
            </a:r>
            <a:r>
              <a:rPr lang="en-US" sz="3600" b="1">
                <a:solidFill>
                  <a:srgbClr val="008000"/>
                </a:solidFill>
                <a:latin typeface="Verdana" pitchFamily="34" charset="0"/>
              </a:rPr>
              <a:t>C</a:t>
            </a:r>
            <a:r>
              <a:rPr lang="en-US" sz="3600" b="1">
                <a:latin typeface="Verdana" pitchFamily="34" charset="0"/>
              </a:rPr>
              <a:t>hordata</a:t>
            </a:r>
          </a:p>
        </p:txBody>
      </p:sp>
      <p:sp>
        <p:nvSpPr>
          <p:cNvPr id="102403" name="Text Box 3"/>
          <p:cNvSpPr txBox="1">
            <a:spLocks noChangeArrowheads="1"/>
          </p:cNvSpPr>
          <p:nvPr/>
        </p:nvSpPr>
        <p:spPr bwMode="auto">
          <a:xfrm>
            <a:off x="914400" y="381000"/>
            <a:ext cx="7391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>
                <a:solidFill>
                  <a:srgbClr val="FF0000"/>
                </a:solidFill>
                <a:latin typeface="Arial Black" pitchFamily="34" charset="0"/>
              </a:rPr>
              <a:t>Coelom Development</a:t>
            </a:r>
          </a:p>
        </p:txBody>
      </p:sp>
      <p:sp>
        <p:nvSpPr>
          <p:cNvPr id="102404" name="Freeform 4"/>
          <p:cNvSpPr>
            <a:spLocks/>
          </p:cNvSpPr>
          <p:nvPr/>
        </p:nvSpPr>
        <p:spPr bwMode="auto">
          <a:xfrm>
            <a:off x="739775" y="2511425"/>
            <a:ext cx="900113" cy="912813"/>
          </a:xfrm>
          <a:custGeom>
            <a:avLst/>
            <a:gdLst>
              <a:gd name="T0" fmla="*/ 2147483647 w 567"/>
              <a:gd name="T1" fmla="*/ 2147483647 h 575"/>
              <a:gd name="T2" fmla="*/ 2147483647 w 567"/>
              <a:gd name="T3" fmla="*/ 2147483647 h 575"/>
              <a:gd name="T4" fmla="*/ 2147483647 w 567"/>
              <a:gd name="T5" fmla="*/ 2147483647 h 575"/>
              <a:gd name="T6" fmla="*/ 2147483647 w 567"/>
              <a:gd name="T7" fmla="*/ 2147483647 h 575"/>
              <a:gd name="T8" fmla="*/ 2147483647 w 567"/>
              <a:gd name="T9" fmla="*/ 2147483647 h 575"/>
              <a:gd name="T10" fmla="*/ 2147483647 w 567"/>
              <a:gd name="T11" fmla="*/ 2147483647 h 575"/>
              <a:gd name="T12" fmla="*/ 2147483647 w 567"/>
              <a:gd name="T13" fmla="*/ 2147483647 h 575"/>
              <a:gd name="T14" fmla="*/ 2147483647 w 567"/>
              <a:gd name="T15" fmla="*/ 2147483647 h 575"/>
              <a:gd name="T16" fmla="*/ 2147483647 w 567"/>
              <a:gd name="T17" fmla="*/ 2147483647 h 575"/>
              <a:gd name="T18" fmla="*/ 2147483647 w 567"/>
              <a:gd name="T19" fmla="*/ 0 h 575"/>
              <a:gd name="T20" fmla="*/ 2147483647 w 567"/>
              <a:gd name="T21" fmla="*/ 2147483647 h 575"/>
              <a:gd name="T22" fmla="*/ 2147483647 w 567"/>
              <a:gd name="T23" fmla="*/ 2147483647 h 575"/>
              <a:gd name="T24" fmla="*/ 2147483647 w 567"/>
              <a:gd name="T25" fmla="*/ 2147483647 h 575"/>
              <a:gd name="T26" fmla="*/ 2147483647 w 567"/>
              <a:gd name="T27" fmla="*/ 2147483647 h 575"/>
              <a:gd name="T28" fmla="*/ 2147483647 w 567"/>
              <a:gd name="T29" fmla="*/ 2147483647 h 575"/>
              <a:gd name="T30" fmla="*/ 2147483647 w 567"/>
              <a:gd name="T31" fmla="*/ 2147483647 h 575"/>
              <a:gd name="T32" fmla="*/ 2147483647 w 567"/>
              <a:gd name="T33" fmla="*/ 2147483647 h 575"/>
              <a:gd name="T34" fmla="*/ 2147483647 w 567"/>
              <a:gd name="T35" fmla="*/ 2147483647 h 575"/>
              <a:gd name="T36" fmla="*/ 2147483647 w 567"/>
              <a:gd name="T37" fmla="*/ 2147483647 h 575"/>
              <a:gd name="T38" fmla="*/ 2147483647 w 567"/>
              <a:gd name="T39" fmla="*/ 2147483647 h 575"/>
              <a:gd name="T40" fmla="*/ 2147483647 w 567"/>
              <a:gd name="T41" fmla="*/ 2147483647 h 575"/>
              <a:gd name="T42" fmla="*/ 2147483647 w 567"/>
              <a:gd name="T43" fmla="*/ 2147483647 h 575"/>
              <a:gd name="T44" fmla="*/ 2147483647 w 567"/>
              <a:gd name="T45" fmla="*/ 2147483647 h 575"/>
              <a:gd name="T46" fmla="*/ 2147483647 w 567"/>
              <a:gd name="T47" fmla="*/ 2147483647 h 575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567"/>
              <a:gd name="T73" fmla="*/ 0 h 575"/>
              <a:gd name="T74" fmla="*/ 567 w 567"/>
              <a:gd name="T75" fmla="*/ 575 h 575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567" h="575">
                <a:moveTo>
                  <a:pt x="264" y="519"/>
                </a:moveTo>
                <a:cubicBezTo>
                  <a:pt x="256" y="524"/>
                  <a:pt x="247" y="529"/>
                  <a:pt x="240" y="535"/>
                </a:cubicBezTo>
                <a:cubicBezTo>
                  <a:pt x="234" y="540"/>
                  <a:pt x="232" y="551"/>
                  <a:pt x="224" y="552"/>
                </a:cubicBezTo>
                <a:cubicBezTo>
                  <a:pt x="201" y="555"/>
                  <a:pt x="158" y="542"/>
                  <a:pt x="134" y="535"/>
                </a:cubicBezTo>
                <a:cubicBezTo>
                  <a:pt x="107" y="517"/>
                  <a:pt x="92" y="497"/>
                  <a:pt x="61" y="487"/>
                </a:cubicBezTo>
                <a:cubicBezTo>
                  <a:pt x="50" y="480"/>
                  <a:pt x="28" y="467"/>
                  <a:pt x="21" y="454"/>
                </a:cubicBezTo>
                <a:cubicBezTo>
                  <a:pt x="14" y="439"/>
                  <a:pt x="5" y="406"/>
                  <a:pt x="5" y="406"/>
                </a:cubicBezTo>
                <a:cubicBezTo>
                  <a:pt x="10" y="322"/>
                  <a:pt x="0" y="156"/>
                  <a:pt x="86" y="97"/>
                </a:cubicBezTo>
                <a:cubicBezTo>
                  <a:pt x="110" y="60"/>
                  <a:pt x="121" y="31"/>
                  <a:pt x="167" y="16"/>
                </a:cubicBezTo>
                <a:cubicBezTo>
                  <a:pt x="183" y="11"/>
                  <a:pt x="215" y="0"/>
                  <a:pt x="215" y="0"/>
                </a:cubicBezTo>
                <a:cubicBezTo>
                  <a:pt x="256" y="3"/>
                  <a:pt x="297" y="2"/>
                  <a:pt x="337" y="8"/>
                </a:cubicBezTo>
                <a:cubicBezTo>
                  <a:pt x="354" y="10"/>
                  <a:pt x="370" y="19"/>
                  <a:pt x="386" y="24"/>
                </a:cubicBezTo>
                <a:cubicBezTo>
                  <a:pt x="394" y="27"/>
                  <a:pt x="410" y="32"/>
                  <a:pt x="410" y="32"/>
                </a:cubicBezTo>
                <a:cubicBezTo>
                  <a:pt x="420" y="39"/>
                  <a:pt x="462" y="67"/>
                  <a:pt x="467" y="73"/>
                </a:cubicBezTo>
                <a:cubicBezTo>
                  <a:pt x="472" y="79"/>
                  <a:pt x="471" y="90"/>
                  <a:pt x="475" y="97"/>
                </a:cubicBezTo>
                <a:cubicBezTo>
                  <a:pt x="479" y="104"/>
                  <a:pt x="486" y="108"/>
                  <a:pt x="491" y="114"/>
                </a:cubicBezTo>
                <a:cubicBezTo>
                  <a:pt x="494" y="122"/>
                  <a:pt x="495" y="131"/>
                  <a:pt x="499" y="138"/>
                </a:cubicBezTo>
                <a:cubicBezTo>
                  <a:pt x="504" y="147"/>
                  <a:pt x="512" y="153"/>
                  <a:pt x="516" y="162"/>
                </a:cubicBezTo>
                <a:cubicBezTo>
                  <a:pt x="531" y="195"/>
                  <a:pt x="537" y="233"/>
                  <a:pt x="548" y="268"/>
                </a:cubicBezTo>
                <a:cubicBezTo>
                  <a:pt x="557" y="333"/>
                  <a:pt x="567" y="407"/>
                  <a:pt x="524" y="462"/>
                </a:cubicBezTo>
                <a:cubicBezTo>
                  <a:pt x="481" y="517"/>
                  <a:pt x="535" y="442"/>
                  <a:pt x="491" y="495"/>
                </a:cubicBezTo>
                <a:cubicBezTo>
                  <a:pt x="485" y="502"/>
                  <a:pt x="483" y="514"/>
                  <a:pt x="475" y="519"/>
                </a:cubicBezTo>
                <a:cubicBezTo>
                  <a:pt x="460" y="528"/>
                  <a:pt x="426" y="535"/>
                  <a:pt x="426" y="535"/>
                </a:cubicBezTo>
                <a:cubicBezTo>
                  <a:pt x="388" y="575"/>
                  <a:pt x="335" y="554"/>
                  <a:pt x="313" y="511"/>
                </a:cubicBezTo>
              </a:path>
            </a:pathLst>
          </a:custGeom>
          <a:noFill/>
          <a:ln w="38100">
            <a:solidFill>
              <a:srgbClr val="FFFF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405" name="Freeform 5"/>
          <p:cNvSpPr>
            <a:spLocks/>
          </p:cNvSpPr>
          <p:nvPr/>
        </p:nvSpPr>
        <p:spPr bwMode="auto">
          <a:xfrm>
            <a:off x="1068388" y="2781300"/>
            <a:ext cx="227012" cy="495300"/>
          </a:xfrm>
          <a:custGeom>
            <a:avLst/>
            <a:gdLst>
              <a:gd name="T0" fmla="*/ 2147483647 w 135"/>
              <a:gd name="T1" fmla="*/ 2147483647 h 365"/>
              <a:gd name="T2" fmla="*/ 0 w 135"/>
              <a:gd name="T3" fmla="*/ 2147483647 h 365"/>
              <a:gd name="T4" fmla="*/ 2147483647 w 135"/>
              <a:gd name="T5" fmla="*/ 2147483647 h 365"/>
              <a:gd name="T6" fmla="*/ 2147483647 w 135"/>
              <a:gd name="T7" fmla="*/ 0 h 365"/>
              <a:gd name="T8" fmla="*/ 2147483647 w 135"/>
              <a:gd name="T9" fmla="*/ 2147483647 h 365"/>
              <a:gd name="T10" fmla="*/ 2147483647 w 135"/>
              <a:gd name="T11" fmla="*/ 2147483647 h 365"/>
              <a:gd name="T12" fmla="*/ 2147483647 w 135"/>
              <a:gd name="T13" fmla="*/ 2147483647 h 365"/>
              <a:gd name="T14" fmla="*/ 2147483647 w 135"/>
              <a:gd name="T15" fmla="*/ 2147483647 h 365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135"/>
              <a:gd name="T25" fmla="*/ 0 h 365"/>
              <a:gd name="T26" fmla="*/ 135 w 135"/>
              <a:gd name="T27" fmla="*/ 365 h 365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135" h="365">
                <a:moveTo>
                  <a:pt x="41" y="341"/>
                </a:moveTo>
                <a:cubicBezTo>
                  <a:pt x="30" y="307"/>
                  <a:pt x="11" y="278"/>
                  <a:pt x="0" y="244"/>
                </a:cubicBezTo>
                <a:cubicBezTo>
                  <a:pt x="25" y="219"/>
                  <a:pt x="26" y="199"/>
                  <a:pt x="33" y="163"/>
                </a:cubicBezTo>
                <a:cubicBezTo>
                  <a:pt x="36" y="120"/>
                  <a:pt x="16" y="19"/>
                  <a:pt x="73" y="0"/>
                </a:cubicBezTo>
                <a:cubicBezTo>
                  <a:pt x="116" y="43"/>
                  <a:pt x="99" y="88"/>
                  <a:pt x="106" y="154"/>
                </a:cubicBezTo>
                <a:cubicBezTo>
                  <a:pt x="107" y="168"/>
                  <a:pt x="111" y="181"/>
                  <a:pt x="114" y="195"/>
                </a:cubicBezTo>
                <a:cubicBezTo>
                  <a:pt x="119" y="217"/>
                  <a:pt x="130" y="260"/>
                  <a:pt x="130" y="260"/>
                </a:cubicBezTo>
                <a:cubicBezTo>
                  <a:pt x="121" y="355"/>
                  <a:pt x="135" y="322"/>
                  <a:pt x="114" y="365"/>
                </a:cubicBezTo>
              </a:path>
            </a:pathLst>
          </a:custGeom>
          <a:noFill/>
          <a:ln w="38100">
            <a:solidFill>
              <a:srgbClr val="FF33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406" name="Oval 6"/>
          <p:cNvSpPr>
            <a:spLocks noChangeArrowheads="1"/>
          </p:cNvSpPr>
          <p:nvPr/>
        </p:nvSpPr>
        <p:spPr bwMode="auto">
          <a:xfrm>
            <a:off x="1219200" y="3124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07" name="Oval 7"/>
          <p:cNvSpPr>
            <a:spLocks noChangeArrowheads="1"/>
          </p:cNvSpPr>
          <p:nvPr/>
        </p:nvSpPr>
        <p:spPr bwMode="auto">
          <a:xfrm>
            <a:off x="914400" y="3124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08" name="Line 8"/>
          <p:cNvSpPr>
            <a:spLocks noChangeShapeType="1"/>
          </p:cNvSpPr>
          <p:nvPr/>
        </p:nvSpPr>
        <p:spPr bwMode="auto">
          <a:xfrm flipV="1">
            <a:off x="1371600" y="2819400"/>
            <a:ext cx="0" cy="22860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2409" name="Line 9"/>
          <p:cNvSpPr>
            <a:spLocks noChangeShapeType="1"/>
          </p:cNvSpPr>
          <p:nvPr/>
        </p:nvSpPr>
        <p:spPr bwMode="auto">
          <a:xfrm flipV="1">
            <a:off x="990600" y="2819400"/>
            <a:ext cx="0" cy="22860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2410" name="Oval 10"/>
          <p:cNvSpPr>
            <a:spLocks noChangeArrowheads="1"/>
          </p:cNvSpPr>
          <p:nvPr/>
        </p:nvSpPr>
        <p:spPr bwMode="auto">
          <a:xfrm>
            <a:off x="2209800" y="2362200"/>
            <a:ext cx="1143000" cy="1143000"/>
          </a:xfrm>
          <a:prstGeom prst="ellips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2400">
              <a:solidFill>
                <a:srgbClr val="FFFF00"/>
              </a:solidFill>
              <a:latin typeface="Times New Roman" pitchFamily="18" charset="0"/>
            </a:endParaRPr>
          </a:p>
        </p:txBody>
      </p:sp>
      <p:sp>
        <p:nvSpPr>
          <p:cNvPr id="102411" name="Oval 11"/>
          <p:cNvSpPr>
            <a:spLocks noChangeArrowheads="1"/>
          </p:cNvSpPr>
          <p:nvPr/>
        </p:nvSpPr>
        <p:spPr bwMode="auto">
          <a:xfrm>
            <a:off x="2514600" y="2667000"/>
            <a:ext cx="533400" cy="533400"/>
          </a:xfrm>
          <a:prstGeom prst="ellipse">
            <a:avLst/>
          </a:prstGeom>
          <a:noFill/>
          <a:ln w="38100">
            <a:solidFill>
              <a:srgbClr val="FF33CC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12" name="Freeform 12"/>
          <p:cNvSpPr>
            <a:spLocks/>
          </p:cNvSpPr>
          <p:nvPr/>
        </p:nvSpPr>
        <p:spPr bwMode="auto">
          <a:xfrm>
            <a:off x="2897188" y="2536825"/>
            <a:ext cx="374650" cy="720725"/>
          </a:xfrm>
          <a:custGeom>
            <a:avLst/>
            <a:gdLst>
              <a:gd name="T0" fmla="*/ 2147483647 w 236"/>
              <a:gd name="T1" fmla="*/ 2147483647 h 454"/>
              <a:gd name="T2" fmla="*/ 2147483647 w 236"/>
              <a:gd name="T3" fmla="*/ 2147483647 h 454"/>
              <a:gd name="T4" fmla="*/ 2147483647 w 236"/>
              <a:gd name="T5" fmla="*/ 2147483647 h 454"/>
              <a:gd name="T6" fmla="*/ 2147483647 w 236"/>
              <a:gd name="T7" fmla="*/ 2147483647 h 454"/>
              <a:gd name="T8" fmla="*/ 2147483647 w 236"/>
              <a:gd name="T9" fmla="*/ 2147483647 h 454"/>
              <a:gd name="T10" fmla="*/ 2147483647 w 236"/>
              <a:gd name="T11" fmla="*/ 2147483647 h 454"/>
              <a:gd name="T12" fmla="*/ 2147483647 w 236"/>
              <a:gd name="T13" fmla="*/ 2147483647 h 454"/>
              <a:gd name="T14" fmla="*/ 2147483647 w 236"/>
              <a:gd name="T15" fmla="*/ 2147483647 h 454"/>
              <a:gd name="T16" fmla="*/ 2147483647 w 236"/>
              <a:gd name="T17" fmla="*/ 2147483647 h 454"/>
              <a:gd name="T18" fmla="*/ 2147483647 w 236"/>
              <a:gd name="T19" fmla="*/ 0 h 454"/>
              <a:gd name="T20" fmla="*/ 2147483647 w 236"/>
              <a:gd name="T21" fmla="*/ 2147483647 h 454"/>
              <a:gd name="T22" fmla="*/ 2147483647 w 236"/>
              <a:gd name="T23" fmla="*/ 2147483647 h 454"/>
              <a:gd name="T24" fmla="*/ 2147483647 w 236"/>
              <a:gd name="T25" fmla="*/ 2147483647 h 454"/>
              <a:gd name="T26" fmla="*/ 2147483647 w 236"/>
              <a:gd name="T27" fmla="*/ 2147483647 h 454"/>
              <a:gd name="T28" fmla="*/ 2147483647 w 236"/>
              <a:gd name="T29" fmla="*/ 2147483647 h 454"/>
              <a:gd name="T30" fmla="*/ 2147483647 w 236"/>
              <a:gd name="T31" fmla="*/ 2147483647 h 454"/>
              <a:gd name="T32" fmla="*/ 2147483647 w 236"/>
              <a:gd name="T33" fmla="*/ 2147483647 h 454"/>
              <a:gd name="T34" fmla="*/ 2147483647 w 236"/>
              <a:gd name="T35" fmla="*/ 2147483647 h 454"/>
              <a:gd name="T36" fmla="*/ 2147483647 w 236"/>
              <a:gd name="T37" fmla="*/ 2147483647 h 454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236"/>
              <a:gd name="T58" fmla="*/ 0 h 454"/>
              <a:gd name="T59" fmla="*/ 236 w 236"/>
              <a:gd name="T60" fmla="*/ 454 h 454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236" h="454">
                <a:moveTo>
                  <a:pt x="90" y="422"/>
                </a:moveTo>
                <a:cubicBezTo>
                  <a:pt x="98" y="417"/>
                  <a:pt x="105" y="410"/>
                  <a:pt x="114" y="406"/>
                </a:cubicBezTo>
                <a:cubicBezTo>
                  <a:pt x="124" y="402"/>
                  <a:pt x="136" y="403"/>
                  <a:pt x="146" y="398"/>
                </a:cubicBezTo>
                <a:cubicBezTo>
                  <a:pt x="153" y="394"/>
                  <a:pt x="156" y="385"/>
                  <a:pt x="163" y="381"/>
                </a:cubicBezTo>
                <a:cubicBezTo>
                  <a:pt x="170" y="377"/>
                  <a:pt x="179" y="376"/>
                  <a:pt x="187" y="373"/>
                </a:cubicBezTo>
                <a:cubicBezTo>
                  <a:pt x="234" y="327"/>
                  <a:pt x="222" y="351"/>
                  <a:pt x="236" y="308"/>
                </a:cubicBezTo>
                <a:cubicBezTo>
                  <a:pt x="218" y="253"/>
                  <a:pt x="236" y="319"/>
                  <a:pt x="236" y="219"/>
                </a:cubicBezTo>
                <a:cubicBezTo>
                  <a:pt x="236" y="166"/>
                  <a:pt x="222" y="94"/>
                  <a:pt x="179" y="57"/>
                </a:cubicBezTo>
                <a:cubicBezTo>
                  <a:pt x="164" y="44"/>
                  <a:pt x="143" y="39"/>
                  <a:pt x="130" y="25"/>
                </a:cubicBezTo>
                <a:cubicBezTo>
                  <a:pt x="108" y="2"/>
                  <a:pt x="121" y="10"/>
                  <a:pt x="90" y="0"/>
                </a:cubicBezTo>
                <a:cubicBezTo>
                  <a:pt x="34" y="18"/>
                  <a:pt x="53" y="3"/>
                  <a:pt x="25" y="33"/>
                </a:cubicBezTo>
                <a:cubicBezTo>
                  <a:pt x="0" y="109"/>
                  <a:pt x="41" y="114"/>
                  <a:pt x="90" y="146"/>
                </a:cubicBezTo>
                <a:cubicBezTo>
                  <a:pt x="101" y="179"/>
                  <a:pt x="111" y="211"/>
                  <a:pt x="122" y="244"/>
                </a:cubicBezTo>
                <a:cubicBezTo>
                  <a:pt x="127" y="260"/>
                  <a:pt x="138" y="292"/>
                  <a:pt x="138" y="292"/>
                </a:cubicBezTo>
                <a:cubicBezTo>
                  <a:pt x="127" y="328"/>
                  <a:pt x="108" y="356"/>
                  <a:pt x="81" y="381"/>
                </a:cubicBezTo>
                <a:cubicBezTo>
                  <a:pt x="77" y="395"/>
                  <a:pt x="59" y="435"/>
                  <a:pt x="81" y="446"/>
                </a:cubicBezTo>
                <a:cubicBezTo>
                  <a:pt x="98" y="454"/>
                  <a:pt x="119" y="441"/>
                  <a:pt x="138" y="438"/>
                </a:cubicBezTo>
                <a:cubicBezTo>
                  <a:pt x="169" y="428"/>
                  <a:pt x="176" y="408"/>
                  <a:pt x="203" y="390"/>
                </a:cubicBezTo>
                <a:cubicBezTo>
                  <a:pt x="220" y="337"/>
                  <a:pt x="206" y="352"/>
                  <a:pt x="228" y="333"/>
                </a:cubicBezTo>
              </a:path>
            </a:pathLst>
          </a:custGeom>
          <a:solidFill>
            <a:srgbClr val="33CCFF"/>
          </a:solidFill>
          <a:ln w="38100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413" name="Freeform 13"/>
          <p:cNvSpPr>
            <a:spLocks/>
          </p:cNvSpPr>
          <p:nvPr/>
        </p:nvSpPr>
        <p:spPr bwMode="auto">
          <a:xfrm>
            <a:off x="2266950" y="2582863"/>
            <a:ext cx="334963" cy="752475"/>
          </a:xfrm>
          <a:custGeom>
            <a:avLst/>
            <a:gdLst>
              <a:gd name="T0" fmla="*/ 2147483647 w 211"/>
              <a:gd name="T1" fmla="*/ 2147483647 h 474"/>
              <a:gd name="T2" fmla="*/ 2147483647 w 211"/>
              <a:gd name="T3" fmla="*/ 2147483647 h 474"/>
              <a:gd name="T4" fmla="*/ 2147483647 w 211"/>
              <a:gd name="T5" fmla="*/ 2147483647 h 474"/>
              <a:gd name="T6" fmla="*/ 2147483647 w 211"/>
              <a:gd name="T7" fmla="*/ 2147483647 h 474"/>
              <a:gd name="T8" fmla="*/ 0 w 211"/>
              <a:gd name="T9" fmla="*/ 2147483647 h 474"/>
              <a:gd name="T10" fmla="*/ 2147483647 w 211"/>
              <a:gd name="T11" fmla="*/ 2147483647 h 474"/>
              <a:gd name="T12" fmla="*/ 2147483647 w 211"/>
              <a:gd name="T13" fmla="*/ 2147483647 h 474"/>
              <a:gd name="T14" fmla="*/ 2147483647 w 211"/>
              <a:gd name="T15" fmla="*/ 2147483647 h 474"/>
              <a:gd name="T16" fmla="*/ 2147483647 w 211"/>
              <a:gd name="T17" fmla="*/ 2147483647 h 474"/>
              <a:gd name="T18" fmla="*/ 2147483647 w 211"/>
              <a:gd name="T19" fmla="*/ 2147483647 h 474"/>
              <a:gd name="T20" fmla="*/ 2147483647 w 211"/>
              <a:gd name="T21" fmla="*/ 2147483647 h 474"/>
              <a:gd name="T22" fmla="*/ 2147483647 w 211"/>
              <a:gd name="T23" fmla="*/ 2147483647 h 474"/>
              <a:gd name="T24" fmla="*/ 2147483647 w 211"/>
              <a:gd name="T25" fmla="*/ 2147483647 h 474"/>
              <a:gd name="T26" fmla="*/ 2147483647 w 211"/>
              <a:gd name="T27" fmla="*/ 2147483647 h 474"/>
              <a:gd name="T28" fmla="*/ 2147483647 w 211"/>
              <a:gd name="T29" fmla="*/ 2147483647 h 474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211"/>
              <a:gd name="T46" fmla="*/ 0 h 474"/>
              <a:gd name="T47" fmla="*/ 211 w 211"/>
              <a:gd name="T48" fmla="*/ 474 h 474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211" h="474">
                <a:moveTo>
                  <a:pt x="211" y="44"/>
                </a:moveTo>
                <a:cubicBezTo>
                  <a:pt x="182" y="0"/>
                  <a:pt x="155" y="13"/>
                  <a:pt x="105" y="20"/>
                </a:cubicBezTo>
                <a:cubicBezTo>
                  <a:pt x="67" y="33"/>
                  <a:pt x="83" y="42"/>
                  <a:pt x="57" y="69"/>
                </a:cubicBezTo>
                <a:cubicBezTo>
                  <a:pt x="44" y="109"/>
                  <a:pt x="29" y="149"/>
                  <a:pt x="16" y="190"/>
                </a:cubicBezTo>
                <a:cubicBezTo>
                  <a:pt x="11" y="206"/>
                  <a:pt x="0" y="239"/>
                  <a:pt x="0" y="239"/>
                </a:cubicBezTo>
                <a:cubicBezTo>
                  <a:pt x="3" y="274"/>
                  <a:pt x="1" y="310"/>
                  <a:pt x="8" y="344"/>
                </a:cubicBezTo>
                <a:cubicBezTo>
                  <a:pt x="11" y="361"/>
                  <a:pt x="46" y="387"/>
                  <a:pt x="57" y="401"/>
                </a:cubicBezTo>
                <a:cubicBezTo>
                  <a:pt x="91" y="446"/>
                  <a:pt x="86" y="457"/>
                  <a:pt x="138" y="474"/>
                </a:cubicBezTo>
                <a:cubicBezTo>
                  <a:pt x="151" y="471"/>
                  <a:pt x="167" y="474"/>
                  <a:pt x="178" y="466"/>
                </a:cubicBezTo>
                <a:cubicBezTo>
                  <a:pt x="194" y="455"/>
                  <a:pt x="182" y="393"/>
                  <a:pt x="178" y="377"/>
                </a:cubicBezTo>
                <a:cubicBezTo>
                  <a:pt x="175" y="367"/>
                  <a:pt x="166" y="361"/>
                  <a:pt x="162" y="352"/>
                </a:cubicBezTo>
                <a:cubicBezTo>
                  <a:pt x="149" y="323"/>
                  <a:pt x="132" y="285"/>
                  <a:pt x="122" y="255"/>
                </a:cubicBezTo>
                <a:cubicBezTo>
                  <a:pt x="122" y="251"/>
                  <a:pt x="123" y="168"/>
                  <a:pt x="138" y="142"/>
                </a:cubicBezTo>
                <a:cubicBezTo>
                  <a:pt x="152" y="118"/>
                  <a:pt x="169" y="105"/>
                  <a:pt x="178" y="77"/>
                </a:cubicBezTo>
                <a:cubicBezTo>
                  <a:pt x="167" y="31"/>
                  <a:pt x="159" y="44"/>
                  <a:pt x="211" y="44"/>
                </a:cubicBezTo>
                <a:close/>
              </a:path>
            </a:pathLst>
          </a:custGeom>
          <a:solidFill>
            <a:srgbClr val="33CCFF"/>
          </a:solidFill>
          <a:ln w="38100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414" name="Freeform 14"/>
          <p:cNvSpPr>
            <a:spLocks/>
          </p:cNvSpPr>
          <p:nvPr/>
        </p:nvSpPr>
        <p:spPr bwMode="auto">
          <a:xfrm>
            <a:off x="534988" y="5229225"/>
            <a:ext cx="1074737" cy="1017588"/>
          </a:xfrm>
          <a:custGeom>
            <a:avLst/>
            <a:gdLst>
              <a:gd name="T0" fmla="*/ 2147483647 w 677"/>
              <a:gd name="T1" fmla="*/ 2147483647 h 641"/>
              <a:gd name="T2" fmla="*/ 2147483647 w 677"/>
              <a:gd name="T3" fmla="*/ 2147483647 h 641"/>
              <a:gd name="T4" fmla="*/ 2147483647 w 677"/>
              <a:gd name="T5" fmla="*/ 2147483647 h 641"/>
              <a:gd name="T6" fmla="*/ 2147483647 w 677"/>
              <a:gd name="T7" fmla="*/ 2147483647 h 641"/>
              <a:gd name="T8" fmla="*/ 2147483647 w 677"/>
              <a:gd name="T9" fmla="*/ 2147483647 h 641"/>
              <a:gd name="T10" fmla="*/ 2147483647 w 677"/>
              <a:gd name="T11" fmla="*/ 2147483647 h 641"/>
              <a:gd name="T12" fmla="*/ 2147483647 w 677"/>
              <a:gd name="T13" fmla="*/ 2147483647 h 641"/>
              <a:gd name="T14" fmla="*/ 2147483647 w 677"/>
              <a:gd name="T15" fmla="*/ 2147483647 h 641"/>
              <a:gd name="T16" fmla="*/ 2147483647 w 677"/>
              <a:gd name="T17" fmla="*/ 2147483647 h 641"/>
              <a:gd name="T18" fmla="*/ 2147483647 w 677"/>
              <a:gd name="T19" fmla="*/ 2147483647 h 641"/>
              <a:gd name="T20" fmla="*/ 2147483647 w 677"/>
              <a:gd name="T21" fmla="*/ 2147483647 h 641"/>
              <a:gd name="T22" fmla="*/ 2147483647 w 677"/>
              <a:gd name="T23" fmla="*/ 0 h 641"/>
              <a:gd name="T24" fmla="*/ 2147483647 w 677"/>
              <a:gd name="T25" fmla="*/ 2147483647 h 641"/>
              <a:gd name="T26" fmla="*/ 2147483647 w 677"/>
              <a:gd name="T27" fmla="*/ 2147483647 h 641"/>
              <a:gd name="T28" fmla="*/ 2147483647 w 677"/>
              <a:gd name="T29" fmla="*/ 2147483647 h 641"/>
              <a:gd name="T30" fmla="*/ 2147483647 w 677"/>
              <a:gd name="T31" fmla="*/ 2147483647 h 641"/>
              <a:gd name="T32" fmla="*/ 2147483647 w 677"/>
              <a:gd name="T33" fmla="*/ 2147483647 h 641"/>
              <a:gd name="T34" fmla="*/ 2147483647 w 677"/>
              <a:gd name="T35" fmla="*/ 2147483647 h 641"/>
              <a:gd name="T36" fmla="*/ 2147483647 w 677"/>
              <a:gd name="T37" fmla="*/ 2147483647 h 641"/>
              <a:gd name="T38" fmla="*/ 2147483647 w 677"/>
              <a:gd name="T39" fmla="*/ 2147483647 h 641"/>
              <a:gd name="T40" fmla="*/ 2147483647 w 677"/>
              <a:gd name="T41" fmla="*/ 2147483647 h 641"/>
              <a:gd name="T42" fmla="*/ 2147483647 w 677"/>
              <a:gd name="T43" fmla="*/ 2147483647 h 641"/>
              <a:gd name="T44" fmla="*/ 2147483647 w 677"/>
              <a:gd name="T45" fmla="*/ 2147483647 h 641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w 677"/>
              <a:gd name="T70" fmla="*/ 0 h 641"/>
              <a:gd name="T71" fmla="*/ 677 w 677"/>
              <a:gd name="T72" fmla="*/ 641 h 641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T69" t="T70" r="T71" b="T72"/>
            <a:pathLst>
              <a:path w="677" h="641">
                <a:moveTo>
                  <a:pt x="247" y="624"/>
                </a:moveTo>
                <a:cubicBezTo>
                  <a:pt x="225" y="619"/>
                  <a:pt x="203" y="615"/>
                  <a:pt x="182" y="608"/>
                </a:cubicBezTo>
                <a:cubicBezTo>
                  <a:pt x="166" y="603"/>
                  <a:pt x="134" y="592"/>
                  <a:pt x="134" y="592"/>
                </a:cubicBezTo>
                <a:cubicBezTo>
                  <a:pt x="112" y="572"/>
                  <a:pt x="102" y="552"/>
                  <a:pt x="77" y="535"/>
                </a:cubicBezTo>
                <a:cubicBezTo>
                  <a:pt x="62" y="512"/>
                  <a:pt x="55" y="490"/>
                  <a:pt x="36" y="470"/>
                </a:cubicBezTo>
                <a:cubicBezTo>
                  <a:pt x="31" y="454"/>
                  <a:pt x="25" y="438"/>
                  <a:pt x="20" y="422"/>
                </a:cubicBezTo>
                <a:cubicBezTo>
                  <a:pt x="17" y="414"/>
                  <a:pt x="15" y="405"/>
                  <a:pt x="12" y="397"/>
                </a:cubicBezTo>
                <a:cubicBezTo>
                  <a:pt x="9" y="389"/>
                  <a:pt x="4" y="373"/>
                  <a:pt x="4" y="373"/>
                </a:cubicBezTo>
                <a:cubicBezTo>
                  <a:pt x="8" y="317"/>
                  <a:pt x="0" y="232"/>
                  <a:pt x="44" y="186"/>
                </a:cubicBezTo>
                <a:cubicBezTo>
                  <a:pt x="61" y="136"/>
                  <a:pt x="82" y="55"/>
                  <a:pt x="134" y="32"/>
                </a:cubicBezTo>
                <a:cubicBezTo>
                  <a:pt x="142" y="28"/>
                  <a:pt x="191" y="13"/>
                  <a:pt x="207" y="8"/>
                </a:cubicBezTo>
                <a:cubicBezTo>
                  <a:pt x="215" y="5"/>
                  <a:pt x="231" y="0"/>
                  <a:pt x="231" y="0"/>
                </a:cubicBezTo>
                <a:cubicBezTo>
                  <a:pt x="272" y="2"/>
                  <a:pt x="358" y="3"/>
                  <a:pt x="409" y="16"/>
                </a:cubicBezTo>
                <a:cubicBezTo>
                  <a:pt x="426" y="20"/>
                  <a:pt x="442" y="27"/>
                  <a:pt x="458" y="32"/>
                </a:cubicBezTo>
                <a:cubicBezTo>
                  <a:pt x="466" y="35"/>
                  <a:pt x="482" y="40"/>
                  <a:pt x="482" y="40"/>
                </a:cubicBezTo>
                <a:cubicBezTo>
                  <a:pt x="538" y="78"/>
                  <a:pt x="512" y="67"/>
                  <a:pt x="555" y="81"/>
                </a:cubicBezTo>
                <a:cubicBezTo>
                  <a:pt x="566" y="110"/>
                  <a:pt x="583" y="116"/>
                  <a:pt x="604" y="138"/>
                </a:cubicBezTo>
                <a:cubicBezTo>
                  <a:pt x="619" y="183"/>
                  <a:pt x="661" y="212"/>
                  <a:pt x="677" y="259"/>
                </a:cubicBezTo>
                <a:cubicBezTo>
                  <a:pt x="674" y="289"/>
                  <a:pt x="674" y="319"/>
                  <a:pt x="669" y="349"/>
                </a:cubicBezTo>
                <a:cubicBezTo>
                  <a:pt x="662" y="391"/>
                  <a:pt x="617" y="521"/>
                  <a:pt x="588" y="551"/>
                </a:cubicBezTo>
                <a:cubicBezTo>
                  <a:pt x="542" y="598"/>
                  <a:pt x="486" y="621"/>
                  <a:pt x="426" y="641"/>
                </a:cubicBezTo>
                <a:cubicBezTo>
                  <a:pt x="410" y="638"/>
                  <a:pt x="392" y="639"/>
                  <a:pt x="377" y="633"/>
                </a:cubicBezTo>
                <a:cubicBezTo>
                  <a:pt x="370" y="630"/>
                  <a:pt x="361" y="616"/>
                  <a:pt x="361" y="616"/>
                </a:cubicBezTo>
              </a:path>
            </a:pathLst>
          </a:custGeom>
          <a:noFill/>
          <a:ln w="38100">
            <a:solidFill>
              <a:srgbClr val="FFFF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415" name="Freeform 15"/>
          <p:cNvSpPr>
            <a:spLocks/>
          </p:cNvSpPr>
          <p:nvPr/>
        </p:nvSpPr>
        <p:spPr bwMode="auto">
          <a:xfrm>
            <a:off x="914400" y="5756275"/>
            <a:ext cx="50800" cy="450850"/>
          </a:xfrm>
          <a:custGeom>
            <a:avLst/>
            <a:gdLst>
              <a:gd name="T0" fmla="*/ 0 w 32"/>
              <a:gd name="T1" fmla="*/ 2147483647 h 284"/>
              <a:gd name="T2" fmla="*/ 2147483647 w 32"/>
              <a:gd name="T3" fmla="*/ 2147483647 h 284"/>
              <a:gd name="T4" fmla="*/ 2147483647 w 32"/>
              <a:gd name="T5" fmla="*/ 2147483647 h 284"/>
              <a:gd name="T6" fmla="*/ 2147483647 w 32"/>
              <a:gd name="T7" fmla="*/ 2147483647 h 284"/>
              <a:gd name="T8" fmla="*/ 2147483647 w 32"/>
              <a:gd name="T9" fmla="*/ 0 h 28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2"/>
              <a:gd name="T16" fmla="*/ 0 h 284"/>
              <a:gd name="T17" fmla="*/ 32 w 32"/>
              <a:gd name="T18" fmla="*/ 284 h 28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2" h="284">
                <a:moveTo>
                  <a:pt x="0" y="284"/>
                </a:moveTo>
                <a:cubicBezTo>
                  <a:pt x="5" y="276"/>
                  <a:pt x="12" y="269"/>
                  <a:pt x="16" y="260"/>
                </a:cubicBezTo>
                <a:cubicBezTo>
                  <a:pt x="23" y="244"/>
                  <a:pt x="32" y="211"/>
                  <a:pt x="32" y="211"/>
                </a:cubicBezTo>
                <a:cubicBezTo>
                  <a:pt x="29" y="154"/>
                  <a:pt x="28" y="98"/>
                  <a:pt x="24" y="41"/>
                </a:cubicBezTo>
                <a:cubicBezTo>
                  <a:pt x="23" y="27"/>
                  <a:pt x="16" y="0"/>
                  <a:pt x="16" y="0"/>
                </a:cubicBezTo>
              </a:path>
            </a:pathLst>
          </a:custGeom>
          <a:noFill/>
          <a:ln w="38100">
            <a:solidFill>
              <a:srgbClr val="FF33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416" name="Freeform 16"/>
          <p:cNvSpPr>
            <a:spLocks/>
          </p:cNvSpPr>
          <p:nvPr/>
        </p:nvSpPr>
        <p:spPr bwMode="auto">
          <a:xfrm>
            <a:off x="823913" y="5602288"/>
            <a:ext cx="141287" cy="160337"/>
          </a:xfrm>
          <a:custGeom>
            <a:avLst/>
            <a:gdLst>
              <a:gd name="T0" fmla="*/ 2147483647 w 89"/>
              <a:gd name="T1" fmla="*/ 2147483647 h 101"/>
              <a:gd name="T2" fmla="*/ 0 w 89"/>
              <a:gd name="T3" fmla="*/ 2147483647 h 101"/>
              <a:gd name="T4" fmla="*/ 2147483647 w 89"/>
              <a:gd name="T5" fmla="*/ 0 h 101"/>
              <a:gd name="T6" fmla="*/ 2147483647 w 89"/>
              <a:gd name="T7" fmla="*/ 2147483647 h 101"/>
              <a:gd name="T8" fmla="*/ 0 60000 65536"/>
              <a:gd name="T9" fmla="*/ 0 60000 65536"/>
              <a:gd name="T10" fmla="*/ 0 60000 65536"/>
              <a:gd name="T11" fmla="*/ 0 60000 65536"/>
              <a:gd name="T12" fmla="*/ 0 w 89"/>
              <a:gd name="T13" fmla="*/ 0 h 101"/>
              <a:gd name="T14" fmla="*/ 89 w 89"/>
              <a:gd name="T15" fmla="*/ 101 h 101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89" h="101">
                <a:moveTo>
                  <a:pt x="65" y="89"/>
                </a:moveTo>
                <a:cubicBezTo>
                  <a:pt x="18" y="101"/>
                  <a:pt x="26" y="95"/>
                  <a:pt x="0" y="57"/>
                </a:cubicBezTo>
                <a:cubicBezTo>
                  <a:pt x="10" y="25"/>
                  <a:pt x="21" y="18"/>
                  <a:pt x="49" y="0"/>
                </a:cubicBezTo>
                <a:cubicBezTo>
                  <a:pt x="58" y="26"/>
                  <a:pt x="64" y="37"/>
                  <a:pt x="89" y="49"/>
                </a:cubicBezTo>
              </a:path>
            </a:pathLst>
          </a:custGeom>
          <a:noFill/>
          <a:ln w="38100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417" name="Freeform 17"/>
          <p:cNvSpPr>
            <a:spLocks/>
          </p:cNvSpPr>
          <p:nvPr/>
        </p:nvSpPr>
        <p:spPr bwMode="auto">
          <a:xfrm>
            <a:off x="965200" y="5645150"/>
            <a:ext cx="103188" cy="47625"/>
          </a:xfrm>
          <a:custGeom>
            <a:avLst/>
            <a:gdLst>
              <a:gd name="T0" fmla="*/ 0 w 65"/>
              <a:gd name="T1" fmla="*/ 2147483647 h 30"/>
              <a:gd name="T2" fmla="*/ 2147483647 w 65"/>
              <a:gd name="T3" fmla="*/ 2147483647 h 30"/>
              <a:gd name="T4" fmla="*/ 0 60000 65536"/>
              <a:gd name="T5" fmla="*/ 0 60000 65536"/>
              <a:gd name="T6" fmla="*/ 0 w 65"/>
              <a:gd name="T7" fmla="*/ 0 h 30"/>
              <a:gd name="T8" fmla="*/ 65 w 65"/>
              <a:gd name="T9" fmla="*/ 30 h 3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65" h="30">
                <a:moveTo>
                  <a:pt x="0" y="14"/>
                </a:moveTo>
                <a:cubicBezTo>
                  <a:pt x="28" y="4"/>
                  <a:pt x="50" y="0"/>
                  <a:pt x="65" y="30"/>
                </a:cubicBezTo>
              </a:path>
            </a:pathLst>
          </a:custGeom>
          <a:noFill/>
          <a:ln w="38100">
            <a:solidFill>
              <a:srgbClr val="FF33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418" name="Freeform 18"/>
          <p:cNvSpPr>
            <a:spLocks/>
          </p:cNvSpPr>
          <p:nvPr/>
        </p:nvSpPr>
        <p:spPr bwMode="auto">
          <a:xfrm>
            <a:off x="1095375" y="5624513"/>
            <a:ext cx="168275" cy="184150"/>
          </a:xfrm>
          <a:custGeom>
            <a:avLst/>
            <a:gdLst>
              <a:gd name="T0" fmla="*/ 0 w 106"/>
              <a:gd name="T1" fmla="*/ 2147483647 h 116"/>
              <a:gd name="T2" fmla="*/ 2147483647 w 106"/>
              <a:gd name="T3" fmla="*/ 2147483647 h 116"/>
              <a:gd name="T4" fmla="*/ 2147483647 w 106"/>
              <a:gd name="T5" fmla="*/ 2147483647 h 116"/>
              <a:gd name="T6" fmla="*/ 2147483647 w 106"/>
              <a:gd name="T7" fmla="*/ 2147483647 h 116"/>
              <a:gd name="T8" fmla="*/ 0 60000 65536"/>
              <a:gd name="T9" fmla="*/ 0 60000 65536"/>
              <a:gd name="T10" fmla="*/ 0 60000 65536"/>
              <a:gd name="T11" fmla="*/ 0 60000 65536"/>
              <a:gd name="T12" fmla="*/ 0 w 106"/>
              <a:gd name="T13" fmla="*/ 0 h 116"/>
              <a:gd name="T14" fmla="*/ 106 w 106"/>
              <a:gd name="T15" fmla="*/ 116 h 11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06" h="116">
                <a:moveTo>
                  <a:pt x="0" y="51"/>
                </a:moveTo>
                <a:cubicBezTo>
                  <a:pt x="34" y="0"/>
                  <a:pt x="31" y="6"/>
                  <a:pt x="89" y="27"/>
                </a:cubicBezTo>
                <a:cubicBezTo>
                  <a:pt x="100" y="72"/>
                  <a:pt x="106" y="89"/>
                  <a:pt x="64" y="116"/>
                </a:cubicBezTo>
                <a:cubicBezTo>
                  <a:pt x="48" y="113"/>
                  <a:pt x="16" y="108"/>
                  <a:pt x="16" y="108"/>
                </a:cubicBezTo>
              </a:path>
            </a:pathLst>
          </a:custGeom>
          <a:noFill/>
          <a:ln w="38100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419" name="Freeform 19"/>
          <p:cNvSpPr>
            <a:spLocks/>
          </p:cNvSpPr>
          <p:nvPr/>
        </p:nvSpPr>
        <p:spPr bwMode="auto">
          <a:xfrm>
            <a:off x="1033463" y="5795963"/>
            <a:ext cx="74612" cy="442912"/>
          </a:xfrm>
          <a:custGeom>
            <a:avLst/>
            <a:gdLst>
              <a:gd name="T0" fmla="*/ 2147483647 w 47"/>
              <a:gd name="T1" fmla="*/ 0 h 279"/>
              <a:gd name="T2" fmla="*/ 2147483647 w 47"/>
              <a:gd name="T3" fmla="*/ 2147483647 h 279"/>
              <a:gd name="T4" fmla="*/ 2147483647 w 47"/>
              <a:gd name="T5" fmla="*/ 2147483647 h 279"/>
              <a:gd name="T6" fmla="*/ 2147483647 w 47"/>
              <a:gd name="T7" fmla="*/ 2147483647 h 279"/>
              <a:gd name="T8" fmla="*/ 2147483647 w 47"/>
              <a:gd name="T9" fmla="*/ 2147483647 h 279"/>
              <a:gd name="T10" fmla="*/ 2147483647 w 47"/>
              <a:gd name="T11" fmla="*/ 2147483647 h 279"/>
              <a:gd name="T12" fmla="*/ 2147483647 w 47"/>
              <a:gd name="T13" fmla="*/ 2147483647 h 27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47"/>
              <a:gd name="T22" fmla="*/ 0 h 279"/>
              <a:gd name="T23" fmla="*/ 47 w 47"/>
              <a:gd name="T24" fmla="*/ 279 h 279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47" h="279">
                <a:moveTo>
                  <a:pt x="39" y="0"/>
                </a:moveTo>
                <a:cubicBezTo>
                  <a:pt x="36" y="24"/>
                  <a:pt x="35" y="49"/>
                  <a:pt x="30" y="73"/>
                </a:cubicBezTo>
                <a:cubicBezTo>
                  <a:pt x="27" y="90"/>
                  <a:pt x="19" y="105"/>
                  <a:pt x="14" y="121"/>
                </a:cubicBezTo>
                <a:cubicBezTo>
                  <a:pt x="11" y="129"/>
                  <a:pt x="6" y="146"/>
                  <a:pt x="6" y="146"/>
                </a:cubicBezTo>
                <a:cubicBezTo>
                  <a:pt x="26" y="225"/>
                  <a:pt x="0" y="115"/>
                  <a:pt x="22" y="251"/>
                </a:cubicBezTo>
                <a:cubicBezTo>
                  <a:pt x="23" y="260"/>
                  <a:pt x="23" y="271"/>
                  <a:pt x="30" y="276"/>
                </a:cubicBezTo>
                <a:cubicBezTo>
                  <a:pt x="35" y="279"/>
                  <a:pt x="41" y="270"/>
                  <a:pt x="47" y="267"/>
                </a:cubicBezTo>
              </a:path>
            </a:pathLst>
          </a:custGeom>
          <a:noFill/>
          <a:ln w="38100">
            <a:solidFill>
              <a:srgbClr val="FF33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420" name="Oval 20"/>
          <p:cNvSpPr>
            <a:spLocks noChangeArrowheads="1"/>
          </p:cNvSpPr>
          <p:nvPr/>
        </p:nvSpPr>
        <p:spPr bwMode="auto">
          <a:xfrm>
            <a:off x="2057400" y="5257800"/>
            <a:ext cx="1143000" cy="1066800"/>
          </a:xfrm>
          <a:prstGeom prst="ellips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2400">
              <a:solidFill>
                <a:srgbClr val="FFFF00"/>
              </a:solidFill>
              <a:latin typeface="Times New Roman" pitchFamily="18" charset="0"/>
            </a:endParaRPr>
          </a:p>
        </p:txBody>
      </p:sp>
      <p:sp>
        <p:nvSpPr>
          <p:cNvPr id="102421" name="Oval 21"/>
          <p:cNvSpPr>
            <a:spLocks noChangeArrowheads="1"/>
          </p:cNvSpPr>
          <p:nvPr/>
        </p:nvSpPr>
        <p:spPr bwMode="auto">
          <a:xfrm>
            <a:off x="2438400" y="5638800"/>
            <a:ext cx="381000" cy="381000"/>
          </a:xfrm>
          <a:prstGeom prst="ellipse">
            <a:avLst/>
          </a:prstGeom>
          <a:noFill/>
          <a:ln w="38100">
            <a:solidFill>
              <a:srgbClr val="FF33CC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22" name="Oval 22"/>
          <p:cNvSpPr>
            <a:spLocks noChangeArrowheads="1"/>
          </p:cNvSpPr>
          <p:nvPr/>
        </p:nvSpPr>
        <p:spPr bwMode="auto">
          <a:xfrm>
            <a:off x="2819400" y="5715000"/>
            <a:ext cx="228600" cy="304800"/>
          </a:xfrm>
          <a:prstGeom prst="ellipse">
            <a:avLst/>
          </a:prstGeom>
          <a:solidFill>
            <a:srgbClr val="33CCFF"/>
          </a:solidFill>
          <a:ln w="38100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23" name="Oval 23"/>
          <p:cNvSpPr>
            <a:spLocks noChangeArrowheads="1"/>
          </p:cNvSpPr>
          <p:nvPr/>
        </p:nvSpPr>
        <p:spPr bwMode="auto">
          <a:xfrm>
            <a:off x="2209800" y="5715000"/>
            <a:ext cx="228600" cy="304800"/>
          </a:xfrm>
          <a:prstGeom prst="ellipse">
            <a:avLst/>
          </a:prstGeom>
          <a:solidFill>
            <a:srgbClr val="33CCFF"/>
          </a:solidFill>
          <a:ln w="38100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24" name="Text Box 24"/>
          <p:cNvSpPr txBox="1">
            <a:spLocks noChangeArrowheads="1"/>
          </p:cNvSpPr>
          <p:nvPr/>
        </p:nvSpPr>
        <p:spPr bwMode="auto">
          <a:xfrm>
            <a:off x="838200" y="3657600"/>
            <a:ext cx="2819400" cy="531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55000"/>
              </a:lnSpc>
              <a:spcBef>
                <a:spcPct val="50000"/>
              </a:spcBef>
            </a:pPr>
            <a:r>
              <a:rPr lang="en-US">
                <a:solidFill>
                  <a:srgbClr val="FF33CC"/>
                </a:solidFill>
                <a:latin typeface="Verdana" pitchFamily="34" charset="0"/>
              </a:rPr>
              <a:t>Endoderm,</a:t>
            </a:r>
            <a:r>
              <a:rPr lang="en-US">
                <a:solidFill>
                  <a:srgbClr val="FFFF00"/>
                </a:solidFill>
                <a:latin typeface="Verdana" pitchFamily="34" charset="0"/>
              </a:rPr>
              <a:t> Ectoderm,</a:t>
            </a:r>
          </a:p>
          <a:p>
            <a:pPr>
              <a:lnSpc>
                <a:spcPct val="55000"/>
              </a:lnSpc>
              <a:spcBef>
                <a:spcPct val="50000"/>
              </a:spcBef>
            </a:pPr>
            <a:r>
              <a:rPr lang="en-US">
                <a:solidFill>
                  <a:schemeClr val="accent1"/>
                </a:solidFill>
                <a:latin typeface="Verdana" pitchFamily="34" charset="0"/>
              </a:rPr>
              <a:t>Mesoderm, </a:t>
            </a:r>
            <a:r>
              <a:rPr lang="en-US">
                <a:solidFill>
                  <a:srgbClr val="33CCFF"/>
                </a:solidFill>
                <a:latin typeface="Verdana" pitchFamily="34" charset="0"/>
              </a:rPr>
              <a:t>Coelom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ChangeArrowheads="1"/>
          </p:cNvSpPr>
          <p:nvPr/>
        </p:nvSpPr>
        <p:spPr bwMode="auto">
          <a:xfrm>
            <a:off x="381000" y="509588"/>
            <a:ext cx="8382000" cy="6002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400">
                <a:solidFill>
                  <a:srgbClr val="FF0000"/>
                </a:solidFill>
                <a:latin typeface="Arial Black" pitchFamily="34" charset="0"/>
              </a:rPr>
              <a:t>Protostomes</a:t>
            </a:r>
            <a:r>
              <a:rPr lang="en-US" sz="4400">
                <a:solidFill>
                  <a:srgbClr val="FF33CC"/>
                </a:solidFill>
                <a:latin typeface="Arial Black" pitchFamily="34" charset="0"/>
              </a:rPr>
              <a:t>	</a:t>
            </a:r>
            <a:r>
              <a:rPr lang="en-US" sz="4000" b="1">
                <a:solidFill>
                  <a:srgbClr val="00FF00"/>
                </a:solidFill>
                <a:latin typeface="Verdana" pitchFamily="34" charset="0"/>
              </a:rPr>
              <a:t> 		</a:t>
            </a:r>
            <a:r>
              <a:rPr lang="en-US" sz="4000">
                <a:solidFill>
                  <a:schemeClr val="bg1"/>
                </a:solidFill>
                <a:latin typeface="Verdana" pitchFamily="34" charset="0"/>
              </a:rPr>
              <a:t>(4 	   </a:t>
            </a:r>
            <a:r>
              <a:rPr lang="en-US">
                <a:solidFill>
                  <a:schemeClr val="tx2"/>
                </a:solidFill>
                <a:latin typeface="Verdana" pitchFamily="34" charset="0"/>
              </a:rPr>
              <a:t>Some lit. includes Platyhelminthes &amp; psuedocoelomates but we shall begin protostomes at eucoelomates for the purposes of this course.</a:t>
            </a:r>
            <a:endParaRPr lang="en-US" b="1">
              <a:solidFill>
                <a:schemeClr val="tx2"/>
              </a:solidFill>
              <a:latin typeface="Verdana" pitchFamily="34" charset="0"/>
            </a:endParaRPr>
          </a:p>
          <a:p>
            <a:r>
              <a:rPr lang="en-US" sz="3600" b="1">
                <a:solidFill>
                  <a:schemeClr val="accent2"/>
                </a:solidFill>
                <a:latin typeface="Verdana" pitchFamily="34" charset="0"/>
              </a:rPr>
              <a:t>P</a:t>
            </a:r>
            <a:r>
              <a:rPr lang="en-US" sz="3600">
                <a:latin typeface="Verdana" pitchFamily="34" charset="0"/>
              </a:rPr>
              <a:t>rotostomes, and </a:t>
            </a:r>
            <a:r>
              <a:rPr lang="en-US" sz="3600" b="1">
                <a:solidFill>
                  <a:schemeClr val="accent2"/>
                </a:solidFill>
                <a:latin typeface="Verdana" pitchFamily="34" charset="0"/>
              </a:rPr>
              <a:t>S</a:t>
            </a:r>
            <a:r>
              <a:rPr lang="en-US" sz="3600">
                <a:latin typeface="Verdana" pitchFamily="34" charset="0"/>
              </a:rPr>
              <a:t>piral cleavage, </a:t>
            </a:r>
          </a:p>
          <a:p>
            <a:r>
              <a:rPr lang="en-US" sz="3600" b="1">
                <a:solidFill>
                  <a:schemeClr val="accent2"/>
                </a:solidFill>
                <a:latin typeface="Verdana" pitchFamily="34" charset="0"/>
              </a:rPr>
              <a:t>S</a:t>
            </a:r>
            <a:r>
              <a:rPr lang="en-US" sz="3600">
                <a:latin typeface="Verdana" pitchFamily="34" charset="0"/>
              </a:rPr>
              <a:t>chizocoelous, </a:t>
            </a:r>
            <a:r>
              <a:rPr lang="en-US" sz="3600" b="1">
                <a:solidFill>
                  <a:schemeClr val="accent2"/>
                </a:solidFill>
                <a:latin typeface="Verdana" pitchFamily="34" charset="0"/>
              </a:rPr>
              <a:t>D</a:t>
            </a:r>
            <a:r>
              <a:rPr lang="en-US" sz="3600">
                <a:latin typeface="Verdana" pitchFamily="34" charset="0"/>
              </a:rPr>
              <a:t>eterminate</a:t>
            </a:r>
            <a:r>
              <a:rPr lang="en-US" sz="4000">
                <a:latin typeface="Verdana" pitchFamily="34" charset="0"/>
              </a:rPr>
              <a:t> </a:t>
            </a:r>
          </a:p>
          <a:p>
            <a:r>
              <a:rPr lang="en-US" sz="4000">
                <a:latin typeface="Verdana" pitchFamily="34" charset="0"/>
              </a:rPr>
              <a:t>   </a:t>
            </a:r>
            <a:r>
              <a:rPr lang="en-US" sz="3600" b="1">
                <a:solidFill>
                  <a:srgbClr val="008000"/>
                </a:solidFill>
                <a:latin typeface="Verdana" pitchFamily="34" charset="0"/>
              </a:rPr>
              <a:t>E</a:t>
            </a:r>
          </a:p>
          <a:p>
            <a:r>
              <a:rPr lang="en-US" sz="4000">
                <a:latin typeface="Verdana" pitchFamily="34" charset="0"/>
              </a:rPr>
              <a:t>“</a:t>
            </a:r>
            <a:r>
              <a:rPr lang="en-US" sz="4000" b="1">
                <a:solidFill>
                  <a:schemeClr val="accent2"/>
                </a:solidFill>
                <a:latin typeface="Verdana" pitchFamily="34" charset="0"/>
              </a:rPr>
              <a:t>P</a:t>
            </a:r>
            <a:r>
              <a:rPr lang="en-US" sz="4000">
                <a:latin typeface="Verdana" pitchFamily="34" charset="0"/>
              </a:rPr>
              <a:t>a</a:t>
            </a:r>
            <a:r>
              <a:rPr lang="en-US" sz="4000" b="1">
                <a:solidFill>
                  <a:schemeClr val="accent2"/>
                </a:solidFill>
                <a:latin typeface="Verdana" pitchFamily="34" charset="0"/>
              </a:rPr>
              <a:t>SS</a:t>
            </a:r>
            <a:r>
              <a:rPr lang="en-US" sz="4000">
                <a:latin typeface="Verdana" pitchFamily="34" charset="0"/>
              </a:rPr>
              <a:t>e</a:t>
            </a:r>
            <a:r>
              <a:rPr lang="en-US" sz="4000" b="1">
                <a:solidFill>
                  <a:schemeClr val="accent2"/>
                </a:solidFill>
                <a:latin typeface="Verdana" pitchFamily="34" charset="0"/>
              </a:rPr>
              <a:t>D</a:t>
            </a:r>
            <a:r>
              <a:rPr lang="en-US" sz="4000" b="1">
                <a:latin typeface="Verdana" pitchFamily="34" charset="0"/>
              </a:rPr>
              <a:t> </a:t>
            </a:r>
            <a:r>
              <a:rPr lang="en-US" sz="4000">
                <a:latin typeface="Verdana" pitchFamily="34" charset="0"/>
              </a:rPr>
              <a:t>it!”  </a:t>
            </a:r>
            <a:r>
              <a:rPr lang="en-US" sz="3600" b="1">
                <a:solidFill>
                  <a:srgbClr val="008000"/>
                </a:solidFill>
                <a:latin typeface="Verdana" pitchFamily="34" charset="0"/>
              </a:rPr>
              <a:t>(EAMA)</a:t>
            </a:r>
          </a:p>
          <a:p>
            <a:r>
              <a:rPr lang="en-US" sz="4000">
                <a:latin typeface="Verdana" pitchFamily="34" charset="0"/>
              </a:rPr>
              <a:t>   </a:t>
            </a:r>
            <a:r>
              <a:rPr lang="en-US" sz="3600" b="1">
                <a:solidFill>
                  <a:srgbClr val="008000"/>
                </a:solidFill>
                <a:latin typeface="Verdana" pitchFamily="34" charset="0"/>
              </a:rPr>
              <a:t>M</a:t>
            </a:r>
            <a:r>
              <a:rPr lang="en-US" sz="4000">
                <a:solidFill>
                  <a:srgbClr val="FF0000"/>
                </a:solidFill>
                <a:latin typeface="Verdana" pitchFamily="34" charset="0"/>
              </a:rPr>
              <a:t>	</a:t>
            </a:r>
            <a:r>
              <a:rPr lang="en-US" sz="4000">
                <a:latin typeface="Verdana" pitchFamily="34" charset="0"/>
              </a:rPr>
              <a:t> 	</a:t>
            </a:r>
            <a:r>
              <a:rPr lang="en-US" sz="2400" b="1">
                <a:latin typeface="Verdana" pitchFamily="34" charset="0"/>
              </a:rPr>
              <a:t>Phylum</a:t>
            </a:r>
            <a:r>
              <a:rPr lang="en-US" sz="3600">
                <a:latin typeface="Verdana" pitchFamily="34" charset="0"/>
              </a:rPr>
              <a:t> Ectoprocta</a:t>
            </a:r>
          </a:p>
          <a:p>
            <a:r>
              <a:rPr lang="en-US" sz="3600">
                <a:latin typeface="Verdana" pitchFamily="34" charset="0"/>
              </a:rPr>
              <a:t>  </a:t>
            </a:r>
            <a:r>
              <a:rPr lang="en-US" sz="1000">
                <a:latin typeface="Verdana" pitchFamily="34" charset="0"/>
              </a:rPr>
              <a:t>     </a:t>
            </a:r>
            <a:r>
              <a:rPr lang="en-US" sz="3600" b="1">
                <a:solidFill>
                  <a:srgbClr val="008000"/>
                </a:solidFill>
                <a:latin typeface="Verdana" pitchFamily="34" charset="0"/>
              </a:rPr>
              <a:t>A</a:t>
            </a:r>
            <a:r>
              <a:rPr lang="en-US" sz="3600">
                <a:solidFill>
                  <a:srgbClr val="FF0000"/>
                </a:solidFill>
                <a:latin typeface="Verdana" pitchFamily="34" charset="0"/>
              </a:rPr>
              <a:t> </a:t>
            </a:r>
            <a:r>
              <a:rPr lang="en-US" sz="3600">
                <a:latin typeface="Verdana" pitchFamily="34" charset="0"/>
              </a:rPr>
              <a:t>     	</a:t>
            </a:r>
            <a:r>
              <a:rPr lang="en-US" sz="2400" b="1">
                <a:latin typeface="Verdana" pitchFamily="34" charset="0"/>
              </a:rPr>
              <a:t>Phylum  </a:t>
            </a:r>
            <a:r>
              <a:rPr lang="en-US" sz="3600">
                <a:latin typeface="Verdana" pitchFamily="34" charset="0"/>
              </a:rPr>
              <a:t>Annelida</a:t>
            </a:r>
          </a:p>
          <a:p>
            <a:r>
              <a:rPr lang="en-US" sz="3600">
                <a:latin typeface="Verdana" pitchFamily="34" charset="0"/>
              </a:rPr>
              <a:t>		 	</a:t>
            </a:r>
            <a:r>
              <a:rPr lang="en-US" sz="2400" b="1">
                <a:latin typeface="Verdana" pitchFamily="34" charset="0"/>
              </a:rPr>
              <a:t>Phylum  </a:t>
            </a:r>
            <a:r>
              <a:rPr lang="en-US" sz="3600">
                <a:latin typeface="Verdana" pitchFamily="34" charset="0"/>
              </a:rPr>
              <a:t>Mollusca</a:t>
            </a:r>
          </a:p>
          <a:p>
            <a:r>
              <a:rPr lang="en-US" sz="3600">
                <a:latin typeface="Verdana" pitchFamily="34" charset="0"/>
              </a:rPr>
              <a:t>		 	</a:t>
            </a:r>
            <a:r>
              <a:rPr lang="en-US" sz="2400" b="1">
                <a:latin typeface="Verdana" pitchFamily="34" charset="0"/>
              </a:rPr>
              <a:t>Phylum  </a:t>
            </a:r>
            <a:r>
              <a:rPr lang="en-US" sz="3600">
                <a:latin typeface="Verdana" pitchFamily="34" charset="0"/>
              </a:rPr>
              <a:t>Arthropoda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ChangeArrowheads="1"/>
          </p:cNvSpPr>
          <p:nvPr/>
        </p:nvSpPr>
        <p:spPr bwMode="auto">
          <a:xfrm>
            <a:off x="381000" y="228600"/>
            <a:ext cx="8305800" cy="600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>
                <a:solidFill>
                  <a:schemeClr val="bg1"/>
                </a:solidFill>
                <a:latin typeface="Verdana" pitchFamily="34" charset="0"/>
              </a:rPr>
              <a:t>		</a:t>
            </a:r>
          </a:p>
          <a:p>
            <a:r>
              <a:rPr lang="en-US" sz="4400">
                <a:solidFill>
                  <a:srgbClr val="FF0000"/>
                </a:solidFill>
                <a:latin typeface="Arial Black" pitchFamily="34" charset="0"/>
              </a:rPr>
              <a:t>Deuterostomes</a:t>
            </a:r>
            <a:r>
              <a:rPr lang="en-US" sz="4000" b="1">
                <a:solidFill>
                  <a:schemeClr val="bg1"/>
                </a:solidFill>
                <a:latin typeface="Verdana" pitchFamily="34" charset="0"/>
              </a:rPr>
              <a:t>		</a:t>
            </a:r>
            <a:r>
              <a:rPr lang="en-US" sz="4000">
                <a:solidFill>
                  <a:schemeClr val="bg1"/>
                </a:solidFill>
                <a:latin typeface="Verdana" pitchFamily="34" charset="0"/>
              </a:rPr>
              <a:t>(2 Phyla)</a:t>
            </a:r>
            <a:endParaRPr lang="en-US" sz="4000" b="1">
              <a:solidFill>
                <a:schemeClr val="accent2"/>
              </a:solidFill>
              <a:latin typeface="Verdana" pitchFamily="34" charset="0"/>
            </a:endParaRPr>
          </a:p>
          <a:p>
            <a:r>
              <a:rPr lang="en-US" sz="4000" b="1">
                <a:solidFill>
                  <a:schemeClr val="accent2"/>
                </a:solidFill>
                <a:latin typeface="Verdana" pitchFamily="34" charset="0"/>
              </a:rPr>
              <a:t>R</a:t>
            </a:r>
            <a:r>
              <a:rPr lang="en-US" sz="4000">
                <a:latin typeface="Verdana" pitchFamily="34" charset="0"/>
              </a:rPr>
              <a:t>adial cleavage, </a:t>
            </a:r>
            <a:r>
              <a:rPr lang="en-US" sz="4000" b="1">
                <a:solidFill>
                  <a:schemeClr val="accent2"/>
                </a:solidFill>
                <a:latin typeface="Verdana" pitchFamily="34" charset="0"/>
              </a:rPr>
              <a:t>E</a:t>
            </a:r>
            <a:r>
              <a:rPr lang="en-US" sz="4000">
                <a:latin typeface="Verdana" pitchFamily="34" charset="0"/>
              </a:rPr>
              <a:t>nterocoelous</a:t>
            </a:r>
          </a:p>
          <a:p>
            <a:r>
              <a:rPr lang="en-US" sz="4000" b="1">
                <a:solidFill>
                  <a:schemeClr val="accent2"/>
                </a:solidFill>
                <a:latin typeface="Verdana" pitchFamily="34" charset="0"/>
              </a:rPr>
              <a:t>D</a:t>
            </a:r>
            <a:r>
              <a:rPr lang="en-US" sz="4000">
                <a:latin typeface="Verdana" pitchFamily="34" charset="0"/>
              </a:rPr>
              <a:t>euterostomes, </a:t>
            </a:r>
            <a:r>
              <a:rPr lang="en-US" sz="4000" b="1">
                <a:solidFill>
                  <a:schemeClr val="accent2"/>
                </a:solidFill>
                <a:latin typeface="Verdana" pitchFamily="34" charset="0"/>
              </a:rPr>
              <a:t>I</a:t>
            </a:r>
            <a:r>
              <a:rPr lang="en-US" sz="4000">
                <a:latin typeface="Verdana" pitchFamily="34" charset="0"/>
              </a:rPr>
              <a:t>ndeterminate</a:t>
            </a:r>
          </a:p>
          <a:p>
            <a:endParaRPr lang="en-US" sz="4000">
              <a:latin typeface="Verdana" pitchFamily="34" charset="0"/>
            </a:endParaRPr>
          </a:p>
          <a:p>
            <a:r>
              <a:rPr lang="en-US" sz="4000">
                <a:latin typeface="Verdana" pitchFamily="34" charset="0"/>
              </a:rPr>
              <a:t>“</a:t>
            </a:r>
            <a:r>
              <a:rPr lang="en-US" sz="4000" b="1">
                <a:solidFill>
                  <a:schemeClr val="accent2"/>
                </a:solidFill>
                <a:latin typeface="Verdana" pitchFamily="34" charset="0"/>
              </a:rPr>
              <a:t>R</a:t>
            </a:r>
            <a:r>
              <a:rPr lang="en-US" sz="4000" b="1">
                <a:solidFill>
                  <a:srgbClr val="008000"/>
                </a:solidFill>
                <a:latin typeface="Verdana" pitchFamily="34" charset="0"/>
              </a:rPr>
              <a:t>E</a:t>
            </a:r>
            <a:r>
              <a:rPr lang="en-US" sz="4000" b="1">
                <a:solidFill>
                  <a:schemeClr val="accent2"/>
                </a:solidFill>
                <a:latin typeface="Verdana" pitchFamily="34" charset="0"/>
              </a:rPr>
              <a:t>DI</a:t>
            </a:r>
            <a:r>
              <a:rPr lang="en-US" sz="4000">
                <a:latin typeface="Verdana" pitchFamily="34" charset="0"/>
              </a:rPr>
              <a:t>” </a:t>
            </a:r>
            <a:r>
              <a:rPr lang="en-US" sz="4000">
                <a:solidFill>
                  <a:srgbClr val="9900CC"/>
                </a:solidFill>
                <a:latin typeface="Verdana" pitchFamily="34" charset="0"/>
              </a:rPr>
              <a:t>for anything!</a:t>
            </a:r>
          </a:p>
          <a:p>
            <a:r>
              <a:rPr lang="en-US" sz="2400" b="1">
                <a:latin typeface="Verdana" pitchFamily="34" charset="0"/>
              </a:rPr>
              <a:t>      </a:t>
            </a:r>
            <a:r>
              <a:rPr lang="en-US" sz="3600" b="1">
                <a:solidFill>
                  <a:srgbClr val="008000"/>
                </a:solidFill>
                <a:latin typeface="Verdana" pitchFamily="34" charset="0"/>
              </a:rPr>
              <a:t>C</a:t>
            </a:r>
          </a:p>
          <a:p>
            <a:r>
              <a:rPr lang="en-US" sz="2400" b="1">
                <a:latin typeface="Verdana" pitchFamily="34" charset="0"/>
              </a:rPr>
              <a:t>		Phylum</a:t>
            </a:r>
            <a:r>
              <a:rPr lang="en-US" sz="3600">
                <a:latin typeface="Verdana" pitchFamily="34" charset="0"/>
              </a:rPr>
              <a:t> </a:t>
            </a:r>
            <a:r>
              <a:rPr lang="en-US" sz="3600" b="1">
                <a:solidFill>
                  <a:srgbClr val="008000"/>
                </a:solidFill>
                <a:latin typeface="Verdana" pitchFamily="34" charset="0"/>
              </a:rPr>
              <a:t>E</a:t>
            </a:r>
            <a:r>
              <a:rPr lang="en-US" sz="3600">
                <a:latin typeface="Verdana" pitchFamily="34" charset="0"/>
              </a:rPr>
              <a:t>chinodermata</a:t>
            </a:r>
          </a:p>
          <a:p>
            <a:r>
              <a:rPr lang="en-US" sz="3600">
                <a:solidFill>
                  <a:schemeClr val="bg1"/>
                </a:solidFill>
                <a:latin typeface="Verdana" pitchFamily="34" charset="0"/>
              </a:rPr>
              <a:t>		</a:t>
            </a:r>
            <a:r>
              <a:rPr lang="en-US" sz="2400" b="1">
                <a:latin typeface="Verdana" pitchFamily="34" charset="0"/>
              </a:rPr>
              <a:t>Phylum</a:t>
            </a:r>
            <a:r>
              <a:rPr lang="en-US" sz="3600">
                <a:latin typeface="Verdana" pitchFamily="34" charset="0"/>
              </a:rPr>
              <a:t> </a:t>
            </a:r>
            <a:r>
              <a:rPr lang="en-US" sz="3600" b="1">
                <a:solidFill>
                  <a:srgbClr val="008000"/>
                </a:solidFill>
                <a:latin typeface="Verdana" pitchFamily="34" charset="0"/>
              </a:rPr>
              <a:t>C</a:t>
            </a:r>
            <a:r>
              <a:rPr lang="en-US" sz="3600">
                <a:latin typeface="Verdana" pitchFamily="34" charset="0"/>
              </a:rPr>
              <a:t>hordata</a:t>
            </a:r>
            <a:endParaRPr lang="en-US" sz="3600">
              <a:solidFill>
                <a:schemeClr val="bg1"/>
              </a:solidFill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FF0000"/>
                </a:solidFill>
                <a:latin typeface="Arial Black" pitchFamily="34" charset="0"/>
              </a:rPr>
              <a:t>Study Ideas</a:t>
            </a:r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sz="2800" b="1" smtClean="0">
                <a:solidFill>
                  <a:schemeClr val="accent2"/>
                </a:solidFill>
                <a:latin typeface="Arial Unicode MS" pitchFamily="34" charset="-128"/>
              </a:rPr>
              <a:t>Make lists of structures for common purposes, and learn which organisms posses which them:</a:t>
            </a:r>
            <a:r>
              <a:rPr lang="en-US" sz="2800" smtClean="0">
                <a:solidFill>
                  <a:srgbClr val="FFFF00"/>
                </a:solidFill>
                <a:latin typeface="Arial Unicode MS" pitchFamily="34" charset="-128"/>
              </a:rPr>
              <a:t>  </a:t>
            </a:r>
          </a:p>
          <a:p>
            <a:pPr eaLnBrk="1" hangingPunct="1">
              <a:buFontTx/>
              <a:buNone/>
            </a:pPr>
            <a:r>
              <a:rPr lang="en-US" sz="2800" smtClean="0">
                <a:latin typeface="Arial Unicode MS" pitchFamily="34" charset="-128"/>
              </a:rPr>
              <a:t>e.g. Book lungs, book gills, trachea, spiracles     </a:t>
            </a:r>
          </a:p>
          <a:p>
            <a:pPr eaLnBrk="1" hangingPunct="1">
              <a:buFontTx/>
              <a:buNone/>
            </a:pPr>
            <a:r>
              <a:rPr lang="en-US" sz="2800" smtClean="0">
                <a:latin typeface="Arial Unicode MS" pitchFamily="34" charset="-128"/>
              </a:rPr>
              <a:t>       papulae, lungs &amp; gills. </a:t>
            </a:r>
          </a:p>
          <a:p>
            <a:pPr eaLnBrk="1" hangingPunct="1">
              <a:buFontTx/>
              <a:buNone/>
            </a:pPr>
            <a:r>
              <a:rPr lang="en-US" sz="2800" smtClean="0">
                <a:latin typeface="Arial Unicode MS" pitchFamily="34" charset="-128"/>
              </a:rPr>
              <a:t>e.g. Malpighian tubules, renette glands,   </a:t>
            </a:r>
          </a:p>
          <a:p>
            <a:pPr eaLnBrk="1" hangingPunct="1">
              <a:buFontTx/>
              <a:buNone/>
            </a:pPr>
            <a:r>
              <a:rPr lang="en-US" sz="2800" smtClean="0">
                <a:latin typeface="Arial Unicode MS" pitchFamily="34" charset="-128"/>
              </a:rPr>
              <a:t>       protonephridia, lames cells/bulbs etc….</a:t>
            </a:r>
          </a:p>
          <a:p>
            <a:pPr eaLnBrk="1" hangingPunct="1">
              <a:buFontTx/>
              <a:buNone/>
            </a:pPr>
            <a:r>
              <a:rPr lang="en-US" sz="2800" smtClean="0">
                <a:latin typeface="Arial Unicode MS" pitchFamily="34" charset="-128"/>
              </a:rPr>
              <a:t>e.g. Statoblasts, gemmules, cryptobiotic eggs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FF0000"/>
                </a:solidFill>
                <a:latin typeface="Arial Black" pitchFamily="34" charset="0"/>
              </a:rPr>
              <a:t>Be able to define</a:t>
            </a:r>
            <a:r>
              <a:rPr lang="en-US" b="1" smtClean="0">
                <a:solidFill>
                  <a:srgbClr val="FF33CC"/>
                </a:solidFill>
                <a:latin typeface="Arial Unicode MS" pitchFamily="34" charset="-128"/>
              </a:rPr>
              <a:t/>
            </a:r>
            <a:br>
              <a:rPr lang="en-US" b="1" smtClean="0">
                <a:solidFill>
                  <a:srgbClr val="FF33CC"/>
                </a:solidFill>
                <a:latin typeface="Arial Unicode MS" pitchFamily="34" charset="-128"/>
              </a:rPr>
            </a:br>
            <a:r>
              <a:rPr lang="en-US" sz="2400" b="1" smtClean="0">
                <a:solidFill>
                  <a:schemeClr val="tx1"/>
                </a:solidFill>
                <a:latin typeface="Arial Unicode MS" pitchFamily="34" charset="-128"/>
              </a:rPr>
              <a:t>these terms and identify organisms that illustrate them</a:t>
            </a: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3600" smtClean="0">
                <a:solidFill>
                  <a:schemeClr val="accent2"/>
                </a:solidFill>
                <a:latin typeface="Arial Unicode MS" pitchFamily="34" charset="-128"/>
              </a:rPr>
              <a:t>Cephalization		Metamerizism</a:t>
            </a:r>
          </a:p>
          <a:p>
            <a:pPr eaLnBrk="1" hangingPunct="1"/>
            <a:r>
              <a:rPr lang="en-US" sz="3600" smtClean="0">
                <a:solidFill>
                  <a:schemeClr val="accent2"/>
                </a:solidFill>
                <a:latin typeface="Arial Unicode MS" pitchFamily="34" charset="-128"/>
              </a:rPr>
              <a:t>Tagmatization		Homology</a:t>
            </a:r>
          </a:p>
          <a:p>
            <a:pPr eaLnBrk="1" hangingPunct="1"/>
            <a:r>
              <a:rPr lang="en-US" sz="3600" smtClean="0">
                <a:solidFill>
                  <a:schemeClr val="accent2"/>
                </a:solidFill>
                <a:latin typeface="Arial Unicode MS" pitchFamily="34" charset="-128"/>
              </a:rPr>
              <a:t>Serial Homology	Polymorphism</a:t>
            </a:r>
          </a:p>
          <a:p>
            <a:pPr eaLnBrk="1" hangingPunct="1"/>
            <a:r>
              <a:rPr lang="en-US" sz="3600" smtClean="0">
                <a:solidFill>
                  <a:schemeClr val="accent2"/>
                </a:solidFill>
                <a:latin typeface="Arial Unicode MS" pitchFamily="34" charset="-128"/>
              </a:rPr>
              <a:t>Torsion			Detorsion</a:t>
            </a:r>
          </a:p>
          <a:p>
            <a:pPr eaLnBrk="1" hangingPunct="1"/>
            <a:r>
              <a:rPr lang="en-US" sz="3600" smtClean="0">
                <a:solidFill>
                  <a:schemeClr val="accent2"/>
                </a:solidFill>
                <a:latin typeface="Arial Unicode MS" pitchFamily="34" charset="-128"/>
              </a:rPr>
              <a:t>Ecdysis                     Syncytial</a:t>
            </a:r>
          </a:p>
          <a:p>
            <a:pPr eaLnBrk="1" hangingPunct="1">
              <a:buFontTx/>
              <a:buNone/>
            </a:pPr>
            <a:r>
              <a:rPr lang="en-US" sz="2800" smtClean="0">
                <a:solidFill>
                  <a:schemeClr val="bg1"/>
                </a:solidFill>
                <a:latin typeface="Arial Unicode MS" pitchFamily="34" charset="-128"/>
              </a:rPr>
              <a:t>     </a:t>
            </a:r>
            <a:r>
              <a:rPr lang="en-US" sz="2400" b="1" smtClean="0">
                <a:latin typeface="Arial Unicode MS" pitchFamily="34" charset="-128"/>
              </a:rPr>
              <a:t>This list is not exhaustive….add to it yourself!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FF0000"/>
                </a:solidFill>
                <a:latin typeface="Arial Black" pitchFamily="34" charset="0"/>
              </a:rPr>
              <a:t>Memory tip!</a:t>
            </a:r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chemeClr val="accent2"/>
                </a:solidFill>
                <a:latin typeface="Arial Unicode MS" pitchFamily="34" charset="-128"/>
              </a:rPr>
              <a:t>Learn the exceptions to the rules, the oddities  (I </a:t>
            </a:r>
            <a:r>
              <a:rPr lang="en-US" i="1" smtClean="0">
                <a:solidFill>
                  <a:schemeClr val="accent2"/>
                </a:solidFill>
                <a:latin typeface="Arial Unicode MS" pitchFamily="34" charset="-128"/>
              </a:rPr>
              <a:t>love</a:t>
            </a:r>
            <a:r>
              <a:rPr lang="en-US" smtClean="0">
                <a:solidFill>
                  <a:schemeClr val="accent2"/>
                </a:solidFill>
                <a:latin typeface="Arial Unicode MS" pitchFamily="34" charset="-128"/>
              </a:rPr>
              <a:t> to test on those!)</a:t>
            </a:r>
            <a:r>
              <a:rPr lang="en-US" sz="2800" smtClean="0">
                <a:solidFill>
                  <a:srgbClr val="FFFF00"/>
                </a:solidFill>
                <a:latin typeface="Arial Unicode MS" pitchFamily="34" charset="-128"/>
              </a:rPr>
              <a:t> </a:t>
            </a:r>
          </a:p>
          <a:p>
            <a:pPr eaLnBrk="1" hangingPunct="1">
              <a:buFontTx/>
              <a:buNone/>
            </a:pPr>
            <a:r>
              <a:rPr lang="en-US" sz="2800" smtClean="0">
                <a:solidFill>
                  <a:srgbClr val="FFFF00"/>
                </a:solidFill>
                <a:latin typeface="Arial Unicode MS" pitchFamily="34" charset="-128"/>
              </a:rPr>
              <a:t> </a:t>
            </a:r>
            <a:r>
              <a:rPr lang="en-US" sz="2400" smtClean="0">
                <a:latin typeface="Arial Unicode MS" pitchFamily="34" charset="-128"/>
              </a:rPr>
              <a:t>Make sure you understand </a:t>
            </a:r>
            <a:r>
              <a:rPr lang="en-US" sz="2400" i="1" smtClean="0">
                <a:latin typeface="Arial Unicode MS" pitchFamily="34" charset="-128"/>
              </a:rPr>
              <a:t>why</a:t>
            </a:r>
            <a:r>
              <a:rPr lang="en-US" sz="2400" smtClean="0">
                <a:latin typeface="Arial Unicode MS" pitchFamily="34" charset="-128"/>
              </a:rPr>
              <a:t>  they are tricky though </a:t>
            </a:r>
          </a:p>
          <a:p>
            <a:pPr eaLnBrk="1" hangingPunct="1">
              <a:buFontTx/>
              <a:buNone/>
            </a:pPr>
            <a:r>
              <a:rPr lang="en-US" sz="2400" smtClean="0">
                <a:latin typeface="Arial Unicode MS" pitchFamily="34" charset="-128"/>
              </a:rPr>
              <a:t>	Fire coral is NOT a coral….it has a medusa</a:t>
            </a:r>
          </a:p>
          <a:p>
            <a:pPr eaLnBrk="1" hangingPunct="1">
              <a:buFontTx/>
              <a:buNone/>
            </a:pPr>
            <a:r>
              <a:rPr lang="en-US" sz="2400" smtClean="0">
                <a:latin typeface="Arial Unicode MS" pitchFamily="34" charset="-128"/>
              </a:rPr>
              <a:t>	Turbellaria is the only free-living class in 	Platyhelminthes; other two are parasitic</a:t>
            </a:r>
          </a:p>
          <a:p>
            <a:pPr eaLnBrk="1" hangingPunct="1">
              <a:buFontTx/>
              <a:buNone/>
            </a:pPr>
            <a:r>
              <a:rPr lang="en-US" sz="2400" smtClean="0">
                <a:latin typeface="Arial Unicode MS" pitchFamily="34" charset="-128"/>
              </a:rPr>
              <a:t>	Ophiuroidea - no anus, tube feet plated &amp; not for locomotion</a:t>
            </a:r>
          </a:p>
          <a:p>
            <a:pPr eaLnBrk="1" hangingPunct="1">
              <a:buFontTx/>
              <a:buNone/>
            </a:pPr>
            <a:r>
              <a:rPr lang="en-US" sz="2400" smtClean="0">
                <a:latin typeface="Arial Unicode MS" pitchFamily="34" charset="-128"/>
              </a:rPr>
              <a:t>	Holothuroidea - secondary bilateral symmetry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09600"/>
            <a:ext cx="8229600" cy="57912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sz="2800" b="1" smtClean="0"/>
              <a:t>	</a:t>
            </a:r>
            <a:r>
              <a:rPr lang="en-US" sz="6600" b="1" smtClean="0">
                <a:solidFill>
                  <a:srgbClr val="C03E6C"/>
                </a:solidFill>
              </a:rPr>
              <a:t>Good Luck! 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sz="2000" b="1" smtClean="0"/>
              <a:t>from the entire lab team: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sz="3600" b="1" smtClean="0"/>
              <a:t>Tim Swain (Honcho)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en-US" sz="3600" b="1" smtClean="0"/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sz="3600" b="1" smtClean="0"/>
              <a:t>Stephanie Martin, Allison Mordas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sz="3600" b="1" smtClean="0"/>
              <a:t>Lisa Hollensead, Paul Gignac, 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sz="3600" b="1" smtClean="0"/>
              <a:t>Neil Achliman, Kenny Wray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en-US" sz="3600" b="1" smtClean="0"/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sz="3600" b="1" smtClean="0"/>
              <a:t>&amp; me!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800" b="1" i="1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 </a:t>
            </a:r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22350" y="2019300"/>
            <a:ext cx="7099300" cy="2514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b="1" smtClean="0">
                <a:solidFill>
                  <a:schemeClr val="accent2"/>
                </a:solidFill>
                <a:latin typeface="Verdana" pitchFamily="34" charset="0"/>
              </a:rPr>
              <a:t>Diploblastic</a:t>
            </a:r>
            <a:r>
              <a:rPr lang="en-US" smtClean="0">
                <a:solidFill>
                  <a:schemeClr val="bg1"/>
                </a:solidFill>
                <a:latin typeface="Verdana" pitchFamily="34" charset="0"/>
              </a:rPr>
              <a:t> </a:t>
            </a:r>
            <a:r>
              <a:rPr lang="en-US" smtClean="0">
                <a:latin typeface="Verdana" pitchFamily="34" charset="0"/>
              </a:rPr>
              <a:t>- 2 Cell Layers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mtClean="0">
                <a:solidFill>
                  <a:srgbClr val="FFFF00"/>
                </a:solidFill>
                <a:latin typeface="Verdana" pitchFamily="34" charset="0"/>
              </a:rPr>
              <a:t>	   	</a:t>
            </a:r>
            <a:endParaRPr lang="en-US" b="1" smtClean="0">
              <a:solidFill>
                <a:srgbClr val="00FF00"/>
              </a:solidFill>
              <a:latin typeface="Verdana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b="1" smtClean="0">
                <a:solidFill>
                  <a:schemeClr val="accent2"/>
                </a:solidFill>
                <a:latin typeface="Verdana" pitchFamily="34" charset="0"/>
              </a:rPr>
              <a:t>Triploblastic</a:t>
            </a:r>
            <a:r>
              <a:rPr lang="en-US" smtClean="0">
                <a:solidFill>
                  <a:schemeClr val="bg1"/>
                </a:solidFill>
                <a:latin typeface="Verdana" pitchFamily="34" charset="0"/>
              </a:rPr>
              <a:t> </a:t>
            </a:r>
            <a:r>
              <a:rPr lang="en-US" smtClean="0">
                <a:latin typeface="Verdana" pitchFamily="34" charset="0"/>
              </a:rPr>
              <a:t>- 3 Cell Layers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mtClean="0">
                <a:solidFill>
                  <a:srgbClr val="FFFF00"/>
                </a:solidFill>
                <a:latin typeface="Verdana" pitchFamily="34" charset="0"/>
              </a:rPr>
              <a:t>	 	</a:t>
            </a:r>
            <a:endParaRPr lang="en-US" smtClean="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93188" name="Text Box 4"/>
          <p:cNvSpPr txBox="1">
            <a:spLocks noChangeArrowheads="1"/>
          </p:cNvSpPr>
          <p:nvPr/>
        </p:nvSpPr>
        <p:spPr bwMode="auto">
          <a:xfrm>
            <a:off x="2057400" y="838200"/>
            <a:ext cx="487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>
                <a:solidFill>
                  <a:srgbClr val="FF0000"/>
                </a:solidFill>
                <a:latin typeface="Arial Black" pitchFamily="34" charset="0"/>
              </a:rPr>
              <a:t>Quick Review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 </a:t>
            </a:r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981200"/>
            <a:ext cx="8229600" cy="41148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chemeClr val="accent2"/>
                </a:solidFill>
                <a:latin typeface="Verdana" pitchFamily="34" charset="0"/>
              </a:rPr>
              <a:t>Diploblastic </a:t>
            </a:r>
            <a:r>
              <a:rPr lang="en-US" smtClean="0">
                <a:latin typeface="Verdana" pitchFamily="34" charset="0"/>
              </a:rPr>
              <a:t>- 2 Cell Layers</a:t>
            </a:r>
          </a:p>
          <a:p>
            <a:pPr eaLnBrk="1" hangingPunct="1">
              <a:buFontTx/>
              <a:buNone/>
            </a:pPr>
            <a:r>
              <a:rPr lang="en-US" smtClean="0">
                <a:solidFill>
                  <a:srgbClr val="FFFF00"/>
                </a:solidFill>
                <a:latin typeface="Verdana" pitchFamily="34" charset="0"/>
              </a:rPr>
              <a:t>	   	</a:t>
            </a:r>
            <a:r>
              <a:rPr lang="en-US" sz="2400" b="1" smtClean="0">
                <a:latin typeface="Verdana" pitchFamily="34" charset="0"/>
              </a:rPr>
              <a:t>Phylum</a:t>
            </a:r>
            <a:r>
              <a:rPr lang="en-US" smtClean="0">
                <a:solidFill>
                  <a:srgbClr val="FFFF00"/>
                </a:solidFill>
                <a:latin typeface="Verdana" pitchFamily="34" charset="0"/>
              </a:rPr>
              <a:t> </a:t>
            </a:r>
            <a:r>
              <a:rPr lang="en-US" b="1" smtClean="0">
                <a:solidFill>
                  <a:srgbClr val="FF0000"/>
                </a:solidFill>
                <a:latin typeface="Verdana" pitchFamily="34" charset="0"/>
              </a:rPr>
              <a:t>Cnidaria</a:t>
            </a:r>
          </a:p>
          <a:p>
            <a:pPr eaLnBrk="1" hangingPunct="1">
              <a:buFontTx/>
              <a:buNone/>
            </a:pPr>
            <a:endParaRPr lang="en-US" b="1" smtClean="0">
              <a:solidFill>
                <a:srgbClr val="FF0000"/>
              </a:solidFill>
              <a:latin typeface="Verdana" pitchFamily="34" charset="0"/>
            </a:endParaRPr>
          </a:p>
          <a:p>
            <a:pPr eaLnBrk="1" hangingPunct="1"/>
            <a:r>
              <a:rPr lang="en-US" b="1" smtClean="0">
                <a:solidFill>
                  <a:schemeClr val="accent2"/>
                </a:solidFill>
                <a:latin typeface="Verdana" pitchFamily="34" charset="0"/>
              </a:rPr>
              <a:t>Triploblastic</a:t>
            </a:r>
            <a:r>
              <a:rPr lang="en-US" smtClean="0">
                <a:solidFill>
                  <a:schemeClr val="bg1"/>
                </a:solidFill>
                <a:latin typeface="Verdana" pitchFamily="34" charset="0"/>
              </a:rPr>
              <a:t> </a:t>
            </a:r>
            <a:r>
              <a:rPr lang="en-US" smtClean="0">
                <a:latin typeface="Verdana" pitchFamily="34" charset="0"/>
              </a:rPr>
              <a:t>- 3 Cell Layers</a:t>
            </a:r>
          </a:p>
          <a:p>
            <a:pPr eaLnBrk="1" hangingPunct="1">
              <a:buFontTx/>
              <a:buNone/>
            </a:pPr>
            <a:r>
              <a:rPr lang="en-US" smtClean="0">
                <a:solidFill>
                  <a:srgbClr val="FFFF00"/>
                </a:solidFill>
                <a:latin typeface="Verdana" pitchFamily="34" charset="0"/>
              </a:rPr>
              <a:t>	 	</a:t>
            </a:r>
            <a:r>
              <a:rPr lang="en-US" sz="2400" b="1" smtClean="0">
                <a:latin typeface="Verdana" pitchFamily="34" charset="0"/>
              </a:rPr>
              <a:t>Phylum</a:t>
            </a:r>
            <a:r>
              <a:rPr lang="en-US" smtClean="0">
                <a:solidFill>
                  <a:srgbClr val="FFFF00"/>
                </a:solidFill>
                <a:latin typeface="Verdana" pitchFamily="34" charset="0"/>
              </a:rPr>
              <a:t> </a:t>
            </a:r>
            <a:r>
              <a:rPr lang="en-US" b="1" smtClean="0">
                <a:solidFill>
                  <a:srgbClr val="FF0000"/>
                </a:solidFill>
                <a:latin typeface="Verdana" pitchFamily="34" charset="0"/>
              </a:rPr>
              <a:t>Platyhelminthes</a:t>
            </a:r>
            <a:r>
              <a:rPr lang="en-US" smtClean="0">
                <a:solidFill>
                  <a:srgbClr val="FF0000"/>
                </a:solidFill>
                <a:latin typeface="Verdana" pitchFamily="34" charset="0"/>
              </a:rPr>
              <a:t> </a:t>
            </a:r>
          </a:p>
          <a:p>
            <a:pPr eaLnBrk="1" hangingPunct="1">
              <a:buFontTx/>
              <a:buNone/>
            </a:pPr>
            <a:r>
              <a:rPr lang="en-US" smtClean="0">
                <a:solidFill>
                  <a:srgbClr val="FFFF00"/>
                </a:solidFill>
                <a:latin typeface="Verdana" pitchFamily="34" charset="0"/>
              </a:rPr>
              <a:t>							</a:t>
            </a:r>
            <a:r>
              <a:rPr lang="en-US" b="1" smtClean="0">
                <a:latin typeface="Verdana" pitchFamily="34" charset="0"/>
              </a:rPr>
              <a:t>onward</a:t>
            </a:r>
            <a:r>
              <a:rPr lang="en-US" smtClean="0">
                <a:latin typeface="Verdana" pitchFamily="34" charset="0"/>
              </a:rPr>
              <a:t>…</a:t>
            </a:r>
          </a:p>
        </p:txBody>
      </p:sp>
      <p:sp>
        <p:nvSpPr>
          <p:cNvPr id="94212" name="Text Box 4"/>
          <p:cNvSpPr txBox="1">
            <a:spLocks noChangeArrowheads="1"/>
          </p:cNvSpPr>
          <p:nvPr/>
        </p:nvSpPr>
        <p:spPr bwMode="auto">
          <a:xfrm>
            <a:off x="2057400" y="838200"/>
            <a:ext cx="487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>
                <a:solidFill>
                  <a:srgbClr val="FF0000"/>
                </a:solidFill>
                <a:latin typeface="Arial Black" pitchFamily="34" charset="0"/>
              </a:rPr>
              <a:t>Quick Review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ChangeArrowheads="1"/>
          </p:cNvSpPr>
          <p:nvPr/>
        </p:nvSpPr>
        <p:spPr bwMode="auto">
          <a:xfrm>
            <a:off x="152400" y="457200"/>
            <a:ext cx="8763000" cy="452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>
                <a:solidFill>
                  <a:srgbClr val="FF33CC"/>
                </a:solidFill>
                <a:latin typeface="Arial Black" pitchFamily="34" charset="0"/>
              </a:rPr>
              <a:t>	</a:t>
            </a:r>
            <a:r>
              <a:rPr lang="en-US" sz="4400">
                <a:solidFill>
                  <a:srgbClr val="FF0000"/>
                </a:solidFill>
                <a:latin typeface="Arial Black" pitchFamily="34" charset="0"/>
              </a:rPr>
              <a:t>Level of Organization</a:t>
            </a:r>
            <a:endParaRPr lang="en-US" sz="3200" b="1">
              <a:solidFill>
                <a:schemeClr val="bg1"/>
              </a:solidFill>
              <a:latin typeface="Verdana" pitchFamily="34" charset="0"/>
            </a:endParaRPr>
          </a:p>
          <a:p>
            <a:pPr>
              <a:spcBef>
                <a:spcPct val="50000"/>
              </a:spcBef>
            </a:pPr>
            <a:r>
              <a:rPr lang="en-US" sz="3200" b="1">
                <a:solidFill>
                  <a:schemeClr val="accent2"/>
                </a:solidFill>
                <a:latin typeface="Verdana" pitchFamily="34" charset="0"/>
              </a:rPr>
              <a:t>	   	</a:t>
            </a:r>
            <a:r>
              <a:rPr lang="en-US" sz="3200" b="1">
                <a:solidFill>
                  <a:schemeClr val="bg1"/>
                </a:solidFill>
                <a:latin typeface="Verdana" pitchFamily="34" charset="0"/>
              </a:rPr>
              <a:t> 		</a:t>
            </a:r>
          </a:p>
          <a:p>
            <a:pPr>
              <a:spcBef>
                <a:spcPct val="50000"/>
              </a:spcBef>
            </a:pPr>
            <a:r>
              <a:rPr lang="en-US" sz="3200" b="1">
                <a:solidFill>
                  <a:schemeClr val="bg1"/>
                </a:solidFill>
                <a:latin typeface="Verdana" pitchFamily="34" charset="0"/>
              </a:rPr>
              <a:t>		</a:t>
            </a:r>
            <a:r>
              <a:rPr lang="en-US" sz="3200" b="1">
                <a:solidFill>
                  <a:schemeClr val="accent2"/>
                </a:solidFill>
                <a:latin typeface="Verdana" pitchFamily="34" charset="0"/>
              </a:rPr>
              <a:t>Cellular</a:t>
            </a:r>
            <a:endParaRPr lang="en-US" sz="2400">
              <a:solidFill>
                <a:schemeClr val="accent2"/>
              </a:solidFill>
              <a:latin typeface="Verdana" pitchFamily="34" charset="0"/>
            </a:endParaRPr>
          </a:p>
          <a:p>
            <a:pPr>
              <a:spcBef>
                <a:spcPct val="50000"/>
              </a:spcBef>
            </a:pPr>
            <a:r>
              <a:rPr lang="en-US" sz="3200" b="1">
                <a:solidFill>
                  <a:schemeClr val="accent2"/>
                </a:solidFill>
                <a:latin typeface="Verdana" pitchFamily="34" charset="0"/>
              </a:rPr>
              <a:t>   		Tissue</a:t>
            </a:r>
            <a:r>
              <a:rPr lang="en-US" sz="3200" b="1">
                <a:solidFill>
                  <a:schemeClr val="bg1"/>
                </a:solidFill>
                <a:latin typeface="Verdana" pitchFamily="34" charset="0"/>
              </a:rPr>
              <a:t> 			</a:t>
            </a:r>
          </a:p>
          <a:p>
            <a:pPr>
              <a:spcBef>
                <a:spcPct val="50000"/>
              </a:spcBef>
            </a:pPr>
            <a:r>
              <a:rPr lang="en-US" sz="3200" b="1">
                <a:solidFill>
                  <a:schemeClr val="bg1"/>
                </a:solidFill>
                <a:latin typeface="Verdana" pitchFamily="34" charset="0"/>
              </a:rPr>
              <a:t>		</a:t>
            </a:r>
            <a:r>
              <a:rPr lang="en-US" sz="3200" b="1">
                <a:solidFill>
                  <a:schemeClr val="accent2"/>
                </a:solidFill>
                <a:latin typeface="Verdana" pitchFamily="34" charset="0"/>
              </a:rPr>
              <a:t>Organ</a:t>
            </a:r>
            <a:r>
              <a:rPr lang="en-US" sz="3200" b="1">
                <a:solidFill>
                  <a:schemeClr val="bg1"/>
                </a:solidFill>
                <a:latin typeface="Verdana" pitchFamily="34" charset="0"/>
              </a:rPr>
              <a:t> 	</a:t>
            </a:r>
          </a:p>
          <a:p>
            <a:pPr>
              <a:spcBef>
                <a:spcPct val="50000"/>
              </a:spcBef>
            </a:pPr>
            <a:r>
              <a:rPr lang="en-US" sz="3200" b="1">
                <a:latin typeface="Verdana" pitchFamily="34" charset="0"/>
              </a:rPr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ChangeArrowheads="1"/>
          </p:cNvSpPr>
          <p:nvPr/>
        </p:nvSpPr>
        <p:spPr bwMode="auto">
          <a:xfrm>
            <a:off x="152400" y="457200"/>
            <a:ext cx="8763000" cy="550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>
                <a:solidFill>
                  <a:srgbClr val="FF33CC"/>
                </a:solidFill>
                <a:latin typeface="Arial Black" pitchFamily="34" charset="0"/>
              </a:rPr>
              <a:t>	    </a:t>
            </a:r>
            <a:r>
              <a:rPr lang="en-US" sz="4400">
                <a:solidFill>
                  <a:srgbClr val="FF0000"/>
                </a:solidFill>
                <a:latin typeface="Arial Black" pitchFamily="34" charset="0"/>
              </a:rPr>
              <a:t>Level of Body         		    Organization</a:t>
            </a:r>
            <a:endParaRPr lang="en-US" sz="3200" b="1">
              <a:solidFill>
                <a:schemeClr val="bg1"/>
              </a:solidFill>
              <a:latin typeface="Verdana" pitchFamily="34" charset="0"/>
            </a:endParaRPr>
          </a:p>
          <a:p>
            <a:pPr>
              <a:spcBef>
                <a:spcPct val="50000"/>
              </a:spcBef>
            </a:pPr>
            <a:r>
              <a:rPr lang="en-US" sz="3200" b="1">
                <a:solidFill>
                  <a:schemeClr val="bg1"/>
                </a:solidFill>
                <a:latin typeface="Verdana" pitchFamily="34" charset="0"/>
              </a:rPr>
              <a:t>	</a:t>
            </a:r>
            <a:r>
              <a:rPr lang="en-US" sz="3200" b="1">
                <a:solidFill>
                  <a:schemeClr val="accent2"/>
                </a:solidFill>
                <a:latin typeface="Verdana" pitchFamily="34" charset="0"/>
              </a:rPr>
              <a:t>Cell</a:t>
            </a:r>
            <a:r>
              <a:rPr lang="en-US" sz="3200" b="1">
                <a:solidFill>
                  <a:schemeClr val="bg1"/>
                </a:solidFill>
                <a:latin typeface="Verdana" pitchFamily="34" charset="0"/>
              </a:rPr>
              <a:t> </a:t>
            </a:r>
            <a:r>
              <a:rPr lang="en-US" sz="2000">
                <a:solidFill>
                  <a:schemeClr val="accent2"/>
                </a:solidFill>
                <a:latin typeface="Verdana" pitchFamily="34" charset="0"/>
              </a:rPr>
              <a:t>(multi) </a:t>
            </a:r>
            <a:r>
              <a:rPr lang="en-US" sz="3200" b="1">
                <a:latin typeface="Verdana" pitchFamily="34" charset="0"/>
              </a:rPr>
              <a:t>- </a:t>
            </a:r>
            <a:r>
              <a:rPr lang="en-US" sz="2400" b="1">
                <a:latin typeface="Verdana" pitchFamily="34" charset="0"/>
              </a:rPr>
              <a:t>Phylum</a:t>
            </a:r>
            <a:r>
              <a:rPr lang="en-US" sz="3200" b="1">
                <a:solidFill>
                  <a:schemeClr val="bg1"/>
                </a:solidFill>
                <a:latin typeface="Verdana" pitchFamily="34" charset="0"/>
              </a:rPr>
              <a:t> </a:t>
            </a:r>
            <a:r>
              <a:rPr lang="en-US" sz="3200" b="1">
                <a:solidFill>
                  <a:srgbClr val="FF0000"/>
                </a:solidFill>
                <a:latin typeface="Verdana" pitchFamily="34" charset="0"/>
              </a:rPr>
              <a:t>Porifera</a:t>
            </a:r>
          </a:p>
          <a:p>
            <a:pPr>
              <a:spcBef>
                <a:spcPct val="50000"/>
              </a:spcBef>
            </a:pPr>
            <a:r>
              <a:rPr lang="en-US" sz="3200" b="1">
                <a:solidFill>
                  <a:schemeClr val="bg1"/>
                </a:solidFill>
                <a:latin typeface="Verdana" pitchFamily="34" charset="0"/>
              </a:rPr>
              <a:t>	</a:t>
            </a:r>
            <a:r>
              <a:rPr lang="en-US" sz="3200" b="1">
                <a:solidFill>
                  <a:schemeClr val="accent2"/>
                </a:solidFill>
                <a:latin typeface="Verdana" pitchFamily="34" charset="0"/>
              </a:rPr>
              <a:t>Tissue</a:t>
            </a:r>
            <a:r>
              <a:rPr lang="en-US" sz="3200" b="1">
                <a:solidFill>
                  <a:schemeClr val="bg1"/>
                </a:solidFill>
                <a:latin typeface="Verdana" pitchFamily="34" charset="0"/>
              </a:rPr>
              <a:t> 	 </a:t>
            </a:r>
            <a:r>
              <a:rPr lang="en-US" sz="3200" b="1">
                <a:latin typeface="Verdana" pitchFamily="34" charset="0"/>
              </a:rPr>
              <a:t>- </a:t>
            </a:r>
            <a:r>
              <a:rPr lang="en-US" sz="2400" b="1">
                <a:latin typeface="Verdana" pitchFamily="34" charset="0"/>
              </a:rPr>
              <a:t>Phylum</a:t>
            </a:r>
            <a:r>
              <a:rPr lang="en-US" sz="3200" b="1">
                <a:solidFill>
                  <a:schemeClr val="bg1"/>
                </a:solidFill>
                <a:latin typeface="Verdana" pitchFamily="34" charset="0"/>
              </a:rPr>
              <a:t> </a:t>
            </a:r>
            <a:r>
              <a:rPr lang="en-US" sz="3200" b="1">
                <a:solidFill>
                  <a:srgbClr val="FF0000"/>
                </a:solidFill>
                <a:latin typeface="Verdana" pitchFamily="34" charset="0"/>
              </a:rPr>
              <a:t>Cnidaria</a:t>
            </a:r>
          </a:p>
          <a:p>
            <a:pPr>
              <a:spcBef>
                <a:spcPct val="50000"/>
              </a:spcBef>
            </a:pPr>
            <a:r>
              <a:rPr lang="en-US" sz="3200" b="1">
                <a:solidFill>
                  <a:schemeClr val="bg1"/>
                </a:solidFill>
                <a:latin typeface="Verdana" pitchFamily="34" charset="0"/>
              </a:rPr>
              <a:t>	</a:t>
            </a:r>
            <a:r>
              <a:rPr lang="en-US" sz="3200" b="1">
                <a:solidFill>
                  <a:schemeClr val="accent2"/>
                </a:solidFill>
                <a:latin typeface="Verdana" pitchFamily="34" charset="0"/>
              </a:rPr>
              <a:t>Organ </a:t>
            </a:r>
            <a:r>
              <a:rPr lang="en-US" sz="3200" b="1">
                <a:solidFill>
                  <a:schemeClr val="bg1"/>
                </a:solidFill>
                <a:latin typeface="Verdana" pitchFamily="34" charset="0"/>
              </a:rPr>
              <a:t>	 </a:t>
            </a:r>
            <a:r>
              <a:rPr lang="en-US" sz="3200" b="1">
                <a:latin typeface="Verdana" pitchFamily="34" charset="0"/>
              </a:rPr>
              <a:t>- </a:t>
            </a:r>
            <a:r>
              <a:rPr lang="en-US" sz="2400" b="1">
                <a:latin typeface="Verdana" pitchFamily="34" charset="0"/>
              </a:rPr>
              <a:t>Phylum</a:t>
            </a:r>
            <a:r>
              <a:rPr lang="en-US" sz="3200" b="1">
                <a:solidFill>
                  <a:schemeClr val="bg1"/>
                </a:solidFill>
                <a:latin typeface="Verdana" pitchFamily="34" charset="0"/>
              </a:rPr>
              <a:t> </a:t>
            </a:r>
            <a:r>
              <a:rPr lang="en-US" sz="3200" b="1">
                <a:solidFill>
                  <a:srgbClr val="FF0000"/>
                </a:solidFill>
                <a:latin typeface="Verdana" pitchFamily="34" charset="0"/>
              </a:rPr>
              <a:t>Platyhelminthes</a:t>
            </a:r>
            <a:r>
              <a:rPr lang="en-US" sz="3200" b="1">
                <a:solidFill>
                  <a:schemeClr val="bg1"/>
                </a:solidFill>
                <a:latin typeface="Verdana" pitchFamily="34" charset="0"/>
              </a:rPr>
              <a:t> 							</a:t>
            </a:r>
            <a:r>
              <a:rPr lang="en-US" sz="3200" b="1">
                <a:latin typeface="Verdana" pitchFamily="34" charset="0"/>
              </a:rPr>
              <a:t>onward…</a:t>
            </a:r>
          </a:p>
          <a:p>
            <a:pPr>
              <a:spcBef>
                <a:spcPct val="50000"/>
              </a:spcBef>
            </a:pPr>
            <a:r>
              <a:rPr lang="en-US" sz="3200" b="1">
                <a:latin typeface="Verdana" pitchFamily="34" charset="0"/>
              </a:rPr>
              <a:t>	</a:t>
            </a:r>
          </a:p>
          <a:p>
            <a:pPr>
              <a:spcBef>
                <a:spcPct val="50000"/>
              </a:spcBef>
            </a:pPr>
            <a:endParaRPr lang="en-US" sz="2400" b="1"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ChangeArrowheads="1"/>
          </p:cNvSpPr>
          <p:nvPr/>
        </p:nvSpPr>
        <p:spPr bwMode="auto">
          <a:xfrm>
            <a:off x="609600" y="1066800"/>
            <a:ext cx="7924800" cy="4205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800" b="1">
                <a:solidFill>
                  <a:srgbClr val="FF33CC"/>
                </a:solidFill>
                <a:latin typeface="Arial Black" pitchFamily="34" charset="0"/>
              </a:rPr>
              <a:t>		</a:t>
            </a:r>
            <a:r>
              <a:rPr lang="en-US" sz="4400">
                <a:solidFill>
                  <a:srgbClr val="FF0000"/>
                </a:solidFill>
                <a:latin typeface="Arial Black" pitchFamily="34" charset="0"/>
              </a:rPr>
              <a:t>Symmetry</a:t>
            </a:r>
          </a:p>
          <a:p>
            <a:endParaRPr lang="en-US" sz="4400" b="1">
              <a:solidFill>
                <a:srgbClr val="FF33CC"/>
              </a:solidFill>
              <a:latin typeface="Verdana" pitchFamily="34" charset="0"/>
            </a:endParaRPr>
          </a:p>
          <a:p>
            <a:r>
              <a:rPr lang="en-US" sz="3200" b="1">
                <a:solidFill>
                  <a:schemeClr val="accent2"/>
                </a:solidFill>
                <a:latin typeface="Verdana" pitchFamily="34" charset="0"/>
              </a:rPr>
              <a:t>	Radial</a:t>
            </a:r>
            <a:r>
              <a:rPr lang="en-US" sz="3200" b="1">
                <a:solidFill>
                  <a:schemeClr val="bg1"/>
                </a:solidFill>
                <a:latin typeface="Verdana" pitchFamily="34" charset="0"/>
              </a:rPr>
              <a:t>		</a:t>
            </a:r>
            <a:r>
              <a:rPr lang="en-US" sz="2000" b="1">
                <a:latin typeface="Verdana" pitchFamily="34" charset="0"/>
              </a:rPr>
              <a:t>Where do we first see this?</a:t>
            </a:r>
            <a:r>
              <a:rPr lang="en-US" sz="3200" b="1">
                <a:solidFill>
                  <a:schemeClr val="bg1"/>
                </a:solidFill>
                <a:latin typeface="Verdana" pitchFamily="34" charset="0"/>
              </a:rPr>
              <a:t>	</a:t>
            </a:r>
          </a:p>
          <a:p>
            <a:r>
              <a:rPr lang="en-US" sz="3200" b="1">
                <a:solidFill>
                  <a:schemeClr val="accent2"/>
                </a:solidFill>
                <a:latin typeface="Verdana" pitchFamily="34" charset="0"/>
              </a:rPr>
              <a:t>	Bilateral</a:t>
            </a:r>
            <a:r>
              <a:rPr lang="en-US" sz="3200" b="1">
                <a:solidFill>
                  <a:schemeClr val="bg1"/>
                </a:solidFill>
                <a:latin typeface="Verdana" pitchFamily="34" charset="0"/>
              </a:rPr>
              <a:t> </a:t>
            </a:r>
            <a:r>
              <a:rPr lang="en-US" sz="2000" b="1">
                <a:latin typeface="Verdana" pitchFamily="34" charset="0"/>
              </a:rPr>
              <a:t>		And this?</a:t>
            </a:r>
          </a:p>
          <a:p>
            <a:endParaRPr lang="en-US" sz="3200" b="1">
              <a:latin typeface="Verdana" pitchFamily="34" charset="0"/>
            </a:endParaRPr>
          </a:p>
          <a:p>
            <a:r>
              <a:rPr lang="en-US" sz="3200" b="1">
                <a:solidFill>
                  <a:schemeClr val="accent2"/>
                </a:solidFill>
                <a:latin typeface="Verdana" pitchFamily="34" charset="0"/>
              </a:rPr>
              <a:t>	Pentaradial		</a:t>
            </a:r>
            <a:r>
              <a:rPr lang="en-US" sz="2000" b="1">
                <a:latin typeface="Verdana" pitchFamily="34" charset="0"/>
              </a:rPr>
              <a:t>And this?</a:t>
            </a:r>
          </a:p>
          <a:p>
            <a:endParaRPr lang="en-US" b="1"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ChangeArrowheads="1"/>
          </p:cNvSpPr>
          <p:nvPr/>
        </p:nvSpPr>
        <p:spPr bwMode="auto">
          <a:xfrm>
            <a:off x="457200" y="668338"/>
            <a:ext cx="8194675" cy="5180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800" b="1">
                <a:solidFill>
                  <a:srgbClr val="FF33CC"/>
                </a:solidFill>
                <a:latin typeface="Arial Black" pitchFamily="34" charset="0"/>
              </a:rPr>
              <a:t>		</a:t>
            </a:r>
            <a:r>
              <a:rPr lang="en-US" sz="4400">
                <a:solidFill>
                  <a:srgbClr val="FF0000"/>
                </a:solidFill>
                <a:latin typeface="Arial Black" pitchFamily="34" charset="0"/>
              </a:rPr>
              <a:t>Symmetry</a:t>
            </a:r>
          </a:p>
          <a:p>
            <a:endParaRPr lang="en-US" sz="4400" b="1">
              <a:solidFill>
                <a:srgbClr val="FF33CC"/>
              </a:solidFill>
              <a:latin typeface="Verdana" pitchFamily="34" charset="0"/>
            </a:endParaRPr>
          </a:p>
          <a:p>
            <a:r>
              <a:rPr lang="en-US" sz="3200" b="1">
                <a:solidFill>
                  <a:schemeClr val="accent2"/>
                </a:solidFill>
                <a:latin typeface="Verdana" pitchFamily="34" charset="0"/>
              </a:rPr>
              <a:t>Radial</a:t>
            </a:r>
            <a:r>
              <a:rPr lang="en-US" sz="3200" b="1">
                <a:solidFill>
                  <a:schemeClr val="bg1"/>
                </a:solidFill>
                <a:latin typeface="Verdana" pitchFamily="34" charset="0"/>
              </a:rPr>
              <a:t>		</a:t>
            </a:r>
            <a:r>
              <a:rPr lang="en-US" sz="2400" b="1">
                <a:latin typeface="Verdana" pitchFamily="34" charset="0"/>
              </a:rPr>
              <a:t>Phylum</a:t>
            </a:r>
            <a:r>
              <a:rPr lang="en-US" sz="3200" b="1">
                <a:solidFill>
                  <a:schemeClr val="bg1"/>
                </a:solidFill>
                <a:latin typeface="Verdana" pitchFamily="34" charset="0"/>
              </a:rPr>
              <a:t> </a:t>
            </a:r>
            <a:r>
              <a:rPr lang="en-US" sz="3200" b="1">
                <a:solidFill>
                  <a:srgbClr val="FF0000"/>
                </a:solidFill>
                <a:latin typeface="Verdana" pitchFamily="34" charset="0"/>
              </a:rPr>
              <a:t>Cnidaria</a:t>
            </a:r>
          </a:p>
          <a:p>
            <a:endParaRPr lang="en-US" sz="3200" b="1">
              <a:solidFill>
                <a:schemeClr val="bg1"/>
              </a:solidFill>
              <a:latin typeface="Verdana" pitchFamily="34" charset="0"/>
            </a:endParaRPr>
          </a:p>
          <a:p>
            <a:r>
              <a:rPr lang="en-US" sz="3200" b="1">
                <a:solidFill>
                  <a:schemeClr val="accent2"/>
                </a:solidFill>
                <a:latin typeface="Verdana" pitchFamily="34" charset="0"/>
              </a:rPr>
              <a:t>Bilateral</a:t>
            </a:r>
            <a:r>
              <a:rPr lang="en-US" sz="3200" b="1">
                <a:solidFill>
                  <a:schemeClr val="bg1"/>
                </a:solidFill>
                <a:latin typeface="Verdana" pitchFamily="34" charset="0"/>
              </a:rPr>
              <a:t> 	</a:t>
            </a:r>
            <a:r>
              <a:rPr lang="en-US" sz="2400" b="1">
                <a:latin typeface="Verdana" pitchFamily="34" charset="0"/>
              </a:rPr>
              <a:t>Phylum</a:t>
            </a:r>
            <a:r>
              <a:rPr lang="en-US" sz="3200" b="1">
                <a:solidFill>
                  <a:schemeClr val="bg1"/>
                </a:solidFill>
                <a:latin typeface="Verdana" pitchFamily="34" charset="0"/>
              </a:rPr>
              <a:t> </a:t>
            </a:r>
            <a:r>
              <a:rPr lang="en-US" sz="3200" b="1">
                <a:solidFill>
                  <a:srgbClr val="FF0000"/>
                </a:solidFill>
                <a:latin typeface="Verdana" pitchFamily="34" charset="0"/>
              </a:rPr>
              <a:t>Platyhelminthes </a:t>
            </a:r>
          </a:p>
          <a:p>
            <a:r>
              <a:rPr lang="en-US" sz="3200" b="1">
                <a:solidFill>
                  <a:schemeClr val="bg1"/>
                </a:solidFill>
                <a:latin typeface="Verdana" pitchFamily="34" charset="0"/>
              </a:rPr>
              <a:t>						</a:t>
            </a:r>
            <a:r>
              <a:rPr lang="en-US" sz="3200" b="1">
                <a:latin typeface="Verdana" pitchFamily="34" charset="0"/>
              </a:rPr>
              <a:t>onward…</a:t>
            </a:r>
          </a:p>
          <a:p>
            <a:endParaRPr lang="en-US" sz="3200" b="1">
              <a:solidFill>
                <a:schemeClr val="bg1"/>
              </a:solidFill>
              <a:latin typeface="Verdana" pitchFamily="34" charset="0"/>
            </a:endParaRPr>
          </a:p>
          <a:p>
            <a:r>
              <a:rPr lang="en-US" sz="3200" b="1">
                <a:solidFill>
                  <a:schemeClr val="accent2"/>
                </a:solidFill>
                <a:latin typeface="Verdana" pitchFamily="34" charset="0"/>
              </a:rPr>
              <a:t>Pentaradial</a:t>
            </a:r>
            <a:r>
              <a:rPr lang="en-US" sz="3200" b="1">
                <a:solidFill>
                  <a:schemeClr val="bg1"/>
                </a:solidFill>
                <a:latin typeface="Verdana" pitchFamily="34" charset="0"/>
              </a:rPr>
              <a:t> </a:t>
            </a:r>
            <a:r>
              <a:rPr lang="en-US" sz="2400" b="1">
                <a:latin typeface="Verdana" pitchFamily="34" charset="0"/>
              </a:rPr>
              <a:t>Phylum</a:t>
            </a:r>
            <a:r>
              <a:rPr lang="en-US" sz="3200" b="1">
                <a:solidFill>
                  <a:schemeClr val="bg1"/>
                </a:solidFill>
                <a:latin typeface="Verdana" pitchFamily="34" charset="0"/>
              </a:rPr>
              <a:t> </a:t>
            </a:r>
            <a:r>
              <a:rPr lang="en-US" sz="3200" b="1">
                <a:solidFill>
                  <a:srgbClr val="FF0000"/>
                </a:solidFill>
                <a:latin typeface="Verdana" pitchFamily="34" charset="0"/>
              </a:rPr>
              <a:t>Echinodermata</a:t>
            </a:r>
          </a:p>
          <a:p>
            <a:r>
              <a:rPr lang="en-US" sz="3200" b="1">
                <a:solidFill>
                  <a:srgbClr val="00FF00"/>
                </a:solidFill>
                <a:latin typeface="Verdana" pitchFamily="34" charset="0"/>
              </a:rPr>
              <a:t>			</a:t>
            </a:r>
            <a:r>
              <a:rPr lang="en-US" b="1">
                <a:latin typeface="Verdana" pitchFamily="34" charset="0"/>
              </a:rPr>
              <a:t>except ………Holothuroidea which are </a:t>
            </a:r>
          </a:p>
          <a:p>
            <a:r>
              <a:rPr lang="en-US" b="1">
                <a:latin typeface="Verdana" pitchFamily="34" charset="0"/>
              </a:rPr>
              <a:t>			secondarily bilaterally symmetrical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ChangeArrowheads="1"/>
          </p:cNvSpPr>
          <p:nvPr/>
        </p:nvSpPr>
        <p:spPr bwMode="auto">
          <a:xfrm>
            <a:off x="838200" y="381000"/>
            <a:ext cx="7315200" cy="494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>
                <a:solidFill>
                  <a:srgbClr val="FF33CC"/>
                </a:solidFill>
                <a:latin typeface="Arial Black" pitchFamily="34" charset="0"/>
              </a:rPr>
              <a:t>  </a:t>
            </a:r>
            <a:r>
              <a:rPr lang="en-US" sz="4400">
                <a:solidFill>
                  <a:srgbClr val="FF0000"/>
                </a:solidFill>
                <a:latin typeface="Arial Black" pitchFamily="34" charset="0"/>
              </a:rPr>
              <a:t>Digestive Systems</a:t>
            </a:r>
          </a:p>
          <a:p>
            <a:pPr>
              <a:spcBef>
                <a:spcPct val="50000"/>
              </a:spcBef>
            </a:pPr>
            <a:r>
              <a:rPr lang="en-US" sz="3200" b="1">
                <a:solidFill>
                  <a:schemeClr val="accent2"/>
                </a:solidFill>
                <a:latin typeface="Verdana" pitchFamily="34" charset="0"/>
              </a:rPr>
              <a:t>Incomplete (No anus)</a:t>
            </a:r>
          </a:p>
          <a:p>
            <a:pPr>
              <a:spcBef>
                <a:spcPct val="50000"/>
              </a:spcBef>
            </a:pPr>
            <a:r>
              <a:rPr lang="en-US" sz="3200" b="1">
                <a:solidFill>
                  <a:schemeClr val="bg1"/>
                </a:solidFill>
                <a:latin typeface="Verdana" pitchFamily="34" charset="0"/>
              </a:rPr>
              <a:t>	 </a:t>
            </a:r>
            <a:r>
              <a:rPr lang="en-US" sz="2400" b="1">
                <a:latin typeface="Verdana" pitchFamily="34" charset="0"/>
              </a:rPr>
              <a:t>Can you name 2 phyla?</a:t>
            </a:r>
            <a:endParaRPr lang="en-US" sz="3200" b="1">
              <a:solidFill>
                <a:srgbClr val="FF0000"/>
              </a:solidFill>
              <a:latin typeface="Verdana" pitchFamily="34" charset="0"/>
            </a:endParaRPr>
          </a:p>
          <a:p>
            <a:pPr>
              <a:spcBef>
                <a:spcPct val="50000"/>
              </a:spcBef>
            </a:pPr>
            <a:endParaRPr lang="en-US" sz="3200" b="1">
              <a:solidFill>
                <a:srgbClr val="FF0000"/>
              </a:solidFill>
              <a:latin typeface="Verdana" pitchFamily="34" charset="0"/>
            </a:endParaRPr>
          </a:p>
          <a:p>
            <a:pPr>
              <a:spcBef>
                <a:spcPct val="50000"/>
              </a:spcBef>
            </a:pPr>
            <a:r>
              <a:rPr lang="en-US" sz="3200" b="1">
                <a:solidFill>
                  <a:schemeClr val="accent2"/>
                </a:solidFill>
                <a:latin typeface="Verdana" pitchFamily="34" charset="0"/>
              </a:rPr>
              <a:t>Complete (Have an anus)</a:t>
            </a:r>
          </a:p>
          <a:p>
            <a:pPr>
              <a:spcBef>
                <a:spcPct val="50000"/>
              </a:spcBef>
            </a:pPr>
            <a:r>
              <a:rPr lang="en-US" sz="3200" b="1">
                <a:solidFill>
                  <a:schemeClr val="bg1"/>
                </a:solidFill>
                <a:latin typeface="Verdana" pitchFamily="34" charset="0"/>
              </a:rPr>
              <a:t>	 </a:t>
            </a:r>
            <a:r>
              <a:rPr lang="en-US" sz="2400" b="1">
                <a:latin typeface="Verdana" pitchFamily="34" charset="0"/>
              </a:rPr>
              <a:t>Can you name 2 phyla?</a:t>
            </a:r>
            <a:endParaRPr lang="en-US" sz="2000" b="1">
              <a:latin typeface="Verdana" pitchFamily="34" charset="0"/>
            </a:endParaRPr>
          </a:p>
          <a:p>
            <a:pPr>
              <a:spcBef>
                <a:spcPct val="50000"/>
              </a:spcBef>
            </a:pPr>
            <a:endParaRPr lang="en-US" sz="2000" b="1">
              <a:solidFill>
                <a:schemeClr val="bg1"/>
              </a:solidFill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ChangeArrowheads="1"/>
          </p:cNvSpPr>
          <p:nvPr/>
        </p:nvSpPr>
        <p:spPr bwMode="auto">
          <a:xfrm>
            <a:off x="838200" y="381000"/>
            <a:ext cx="7315200" cy="5764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>
                <a:solidFill>
                  <a:srgbClr val="FF33CC"/>
                </a:solidFill>
                <a:latin typeface="Arial Black" pitchFamily="34" charset="0"/>
              </a:rPr>
              <a:t>  </a:t>
            </a:r>
            <a:r>
              <a:rPr lang="en-US" sz="4400">
                <a:solidFill>
                  <a:srgbClr val="FF0000"/>
                </a:solidFill>
                <a:latin typeface="Arial Black" pitchFamily="34" charset="0"/>
              </a:rPr>
              <a:t>Digestive Systems</a:t>
            </a:r>
          </a:p>
          <a:p>
            <a:pPr>
              <a:spcBef>
                <a:spcPct val="50000"/>
              </a:spcBef>
            </a:pPr>
            <a:r>
              <a:rPr lang="en-US" sz="3200" b="1">
                <a:solidFill>
                  <a:schemeClr val="accent2"/>
                </a:solidFill>
                <a:latin typeface="Verdana" pitchFamily="34" charset="0"/>
              </a:rPr>
              <a:t>Incomplete (No anus)</a:t>
            </a:r>
          </a:p>
          <a:p>
            <a:pPr>
              <a:spcBef>
                <a:spcPct val="50000"/>
              </a:spcBef>
            </a:pPr>
            <a:r>
              <a:rPr lang="en-US" sz="3200" b="1">
                <a:solidFill>
                  <a:schemeClr val="bg1"/>
                </a:solidFill>
                <a:latin typeface="Verdana" pitchFamily="34" charset="0"/>
              </a:rPr>
              <a:t>	 </a:t>
            </a:r>
            <a:r>
              <a:rPr lang="en-US" sz="2400" b="1">
                <a:latin typeface="Verdana" pitchFamily="34" charset="0"/>
              </a:rPr>
              <a:t>Phylum</a:t>
            </a:r>
            <a:r>
              <a:rPr lang="en-US" sz="3200" b="1">
                <a:solidFill>
                  <a:schemeClr val="bg1"/>
                </a:solidFill>
                <a:latin typeface="Verdana" pitchFamily="34" charset="0"/>
              </a:rPr>
              <a:t> </a:t>
            </a:r>
            <a:r>
              <a:rPr lang="en-US" sz="3200" b="1">
                <a:solidFill>
                  <a:srgbClr val="FF0000"/>
                </a:solidFill>
                <a:latin typeface="Verdana" pitchFamily="34" charset="0"/>
              </a:rPr>
              <a:t>Cnidaria</a:t>
            </a:r>
          </a:p>
          <a:p>
            <a:pPr>
              <a:spcBef>
                <a:spcPct val="50000"/>
              </a:spcBef>
            </a:pPr>
            <a:r>
              <a:rPr lang="en-US" sz="3200" b="1">
                <a:solidFill>
                  <a:schemeClr val="bg1"/>
                </a:solidFill>
                <a:latin typeface="Verdana" pitchFamily="34" charset="0"/>
              </a:rPr>
              <a:t>	 </a:t>
            </a:r>
            <a:r>
              <a:rPr lang="en-US" sz="2400" b="1">
                <a:latin typeface="Verdana" pitchFamily="34" charset="0"/>
              </a:rPr>
              <a:t>Phylum</a:t>
            </a:r>
            <a:r>
              <a:rPr lang="en-US" sz="3200" b="1">
                <a:solidFill>
                  <a:schemeClr val="bg1"/>
                </a:solidFill>
                <a:latin typeface="Verdana" pitchFamily="34" charset="0"/>
              </a:rPr>
              <a:t> </a:t>
            </a:r>
            <a:r>
              <a:rPr lang="en-US" sz="3200" b="1">
                <a:solidFill>
                  <a:srgbClr val="FF0000"/>
                </a:solidFill>
                <a:latin typeface="Verdana" pitchFamily="34" charset="0"/>
              </a:rPr>
              <a:t>Platyhelminthes</a:t>
            </a:r>
          </a:p>
          <a:p>
            <a:pPr>
              <a:spcBef>
                <a:spcPct val="50000"/>
              </a:spcBef>
            </a:pPr>
            <a:endParaRPr lang="en-US" sz="1600">
              <a:latin typeface="Verdana" pitchFamily="34" charset="0"/>
            </a:endParaRPr>
          </a:p>
          <a:p>
            <a:pPr>
              <a:spcBef>
                <a:spcPct val="50000"/>
              </a:spcBef>
            </a:pPr>
            <a:r>
              <a:rPr lang="en-US" sz="3200" b="1">
                <a:solidFill>
                  <a:schemeClr val="accent2"/>
                </a:solidFill>
                <a:latin typeface="Verdana" pitchFamily="34" charset="0"/>
              </a:rPr>
              <a:t>Complete (Have an anus)</a:t>
            </a:r>
          </a:p>
          <a:p>
            <a:pPr>
              <a:spcBef>
                <a:spcPct val="50000"/>
              </a:spcBef>
            </a:pPr>
            <a:r>
              <a:rPr lang="en-US" sz="3200" b="1">
                <a:solidFill>
                  <a:schemeClr val="bg1"/>
                </a:solidFill>
                <a:latin typeface="Verdana" pitchFamily="34" charset="0"/>
              </a:rPr>
              <a:t>	 </a:t>
            </a:r>
            <a:r>
              <a:rPr lang="en-US" sz="2400" b="1">
                <a:latin typeface="Verdana" pitchFamily="34" charset="0"/>
              </a:rPr>
              <a:t>Phylum</a:t>
            </a:r>
            <a:r>
              <a:rPr lang="en-US" sz="3200" b="1">
                <a:latin typeface="Verdana" pitchFamily="34" charset="0"/>
              </a:rPr>
              <a:t> </a:t>
            </a:r>
            <a:r>
              <a:rPr lang="en-US" sz="3200" b="1">
                <a:solidFill>
                  <a:srgbClr val="FF0000"/>
                </a:solidFill>
                <a:latin typeface="Verdana" pitchFamily="34" charset="0"/>
              </a:rPr>
              <a:t>Nemertina</a:t>
            </a:r>
            <a:r>
              <a:rPr lang="en-US" sz="3200" b="1">
                <a:latin typeface="Verdana" pitchFamily="34" charset="0"/>
              </a:rPr>
              <a:t> onward</a:t>
            </a:r>
            <a:r>
              <a:rPr lang="en-US" sz="1400" b="1">
                <a:latin typeface="Verdana" pitchFamily="34" charset="0"/>
              </a:rPr>
              <a:t>…</a:t>
            </a:r>
          </a:p>
          <a:p>
            <a:pPr>
              <a:spcBef>
                <a:spcPct val="50000"/>
              </a:spcBef>
            </a:pPr>
            <a:r>
              <a:rPr lang="en-US" sz="1400" b="1">
                <a:latin typeface="Verdana" pitchFamily="34" charset="0"/>
              </a:rPr>
              <a:t>		(</a:t>
            </a:r>
            <a:r>
              <a:rPr lang="en-US" sz="2000" b="1">
                <a:latin typeface="Verdana" pitchFamily="34" charset="0"/>
              </a:rPr>
              <a:t>no anus in C. Ophiuroidea!)</a:t>
            </a:r>
          </a:p>
          <a:p>
            <a:pPr>
              <a:spcBef>
                <a:spcPct val="50000"/>
              </a:spcBef>
            </a:pPr>
            <a:endParaRPr lang="en-US" sz="2000" b="1">
              <a:solidFill>
                <a:schemeClr val="bg1"/>
              </a:solidFill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156</Words>
  <Application>Microsoft Office PowerPoint</Application>
  <PresentationFormat>On-screen Show (4:3)</PresentationFormat>
  <Paragraphs>133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Slide 1</vt:lpstr>
      <vt:lpstr> </vt:lpstr>
      <vt:lpstr> 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Study Ideas</vt:lpstr>
      <vt:lpstr>Be able to define these terms and identify organisms that illustrate them</vt:lpstr>
      <vt:lpstr>Memory tip!</vt:lpstr>
      <vt:lpstr>Slide 17</vt:lpstr>
    </vt:vector>
  </TitlesOfParts>
  <Company>Florida State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hancock</dc:creator>
  <cp:lastModifiedBy>hancock</cp:lastModifiedBy>
  <cp:revision>1</cp:revision>
  <dcterms:created xsi:type="dcterms:W3CDTF">2009-07-31T13:45:55Z</dcterms:created>
  <dcterms:modified xsi:type="dcterms:W3CDTF">2009-07-31T13:46:24Z</dcterms:modified>
</cp:coreProperties>
</file>